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59" r:id="rId2"/>
    <p:sldId id="260" r:id="rId3"/>
    <p:sldId id="363" r:id="rId4"/>
    <p:sldId id="369" r:id="rId5"/>
    <p:sldId id="370" r:id="rId6"/>
    <p:sldId id="364" r:id="rId7"/>
    <p:sldId id="371" r:id="rId8"/>
    <p:sldId id="296" r:id="rId9"/>
    <p:sldId id="372" r:id="rId10"/>
    <p:sldId id="314" r:id="rId11"/>
    <p:sldId id="279" r:id="rId12"/>
    <p:sldId id="373"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3"/>
    <p:restoredTop sz="95827"/>
  </p:normalViewPr>
  <p:slideViewPr>
    <p:cSldViewPr snapToGrid="0" snapToObjects="1">
      <p:cViewPr varScale="1">
        <p:scale>
          <a:sx n="96" d="100"/>
          <a:sy n="96" d="100"/>
        </p:scale>
        <p:origin x="136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png>
</file>

<file path=ppt/media/image21.png>
</file>

<file path=ppt/media/image3.png>
</file>

<file path=ppt/media/image4.jpe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CCFABA-B8C1-9D4B-937E-2F322529DD93}" type="datetimeFigureOut">
              <a:rPr lang="en-US" smtClean="0"/>
              <a:t>1/9/23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D5DC66-0F27-5B47-AE72-2D501F8390D5}" type="slidenum">
              <a:rPr lang="en-US" smtClean="0"/>
              <a:t>‹#›</a:t>
            </a:fld>
            <a:endParaRPr lang="en-US"/>
          </a:p>
        </p:txBody>
      </p:sp>
    </p:spTree>
    <p:extLst>
      <p:ext uri="{BB962C8B-B14F-4D97-AF65-F5344CB8AC3E}">
        <p14:creationId xmlns:p14="http://schemas.microsoft.com/office/powerpoint/2010/main" val="19224077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Light</a:t>
            </a:r>
            <a:r>
              <a:rPr lang="en-US" baseline="0" dirty="0"/>
              <a:t> detection and ranging or </a:t>
            </a:r>
            <a:r>
              <a:rPr lang="en-US" baseline="0" dirty="0" err="1"/>
              <a:t>lidar</a:t>
            </a:r>
            <a:r>
              <a:rPr lang="en-US" baseline="0" dirty="0"/>
              <a:t> works by measuring the distance between a scanner and any object in its field of view by emitting a laser pulse and measuring the time it takes to return and be recorded by a receiver. </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1622474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non-polar settings, Lidar</a:t>
            </a:r>
            <a:r>
              <a:rPr lang="en-US" baseline="0" dirty="0"/>
              <a:t> has been used to record dinosaur footprints. </a:t>
            </a:r>
          </a:p>
          <a:p>
            <a:r>
              <a:rPr lang="en-US" baseline="0"/>
              <a:t>Images: UNAVCO</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756827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There</a:t>
            </a:r>
            <a:r>
              <a:rPr lang="en-US" baseline="0" dirty="0"/>
              <a:t> are two ways that this range between the object and the scanner is measured. The first is time of flight, which is what the </a:t>
            </a:r>
            <a:r>
              <a:rPr lang="en-US" baseline="0" dirty="0" err="1"/>
              <a:t>Riegl</a:t>
            </a:r>
            <a:r>
              <a:rPr lang="en-US" baseline="0" dirty="0"/>
              <a:t> scanner you’ll use utilizes. the calculated time is based on the time it takes a signal to be returned. Phase shift measures the phase shift of a pulse and uses that to calculate the distance.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1223340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Advantages</a:t>
            </a:r>
            <a:r>
              <a:rPr lang="en-US" baseline="0" dirty="0"/>
              <a:t> exist for both systems. Time of flight has a larger maximum range, which means it can be used in sites where the area of interest may or may not be directly accessible. Phase shift is more accurate and can collect more points per second</a:t>
            </a:r>
            <a:r>
              <a:rPr lang="en-US" u="none" baseline="0" dirty="0"/>
              <a:t>. Time </a:t>
            </a:r>
            <a:r>
              <a:rPr lang="en-US" baseline="0" dirty="0"/>
              <a:t>of flight is a slower and larger system, </a:t>
            </a:r>
            <a:r>
              <a:rPr lang="en-US" u="none" baseline="0" dirty="0"/>
              <a:t>whereas </a:t>
            </a:r>
            <a:r>
              <a:rPr lang="en-US" baseline="0" dirty="0"/>
              <a:t>phase shift data can be noisy and only collected when one is close to the feature of interest. </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1616474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Lidar data can be collected using many platforms: tripod (what you learn in this module),</a:t>
            </a:r>
            <a:r>
              <a:rPr lang="en-US" baseline="0" dirty="0"/>
              <a:t> drone,</a:t>
            </a:r>
            <a:r>
              <a:rPr lang="en-US" dirty="0"/>
              <a:t> helicopter, airborne,</a:t>
            </a:r>
            <a:r>
              <a:rPr lang="en-US" baseline="0" dirty="0"/>
              <a:t> satellite, and even off the top of a car. </a:t>
            </a:r>
          </a:p>
          <a:p>
            <a:r>
              <a:rPr lang="en-US" baseline="0" dirty="0"/>
              <a:t>Images (clockwise from upper left):</a:t>
            </a:r>
          </a:p>
          <a:p>
            <a:r>
              <a:rPr lang="en-US" dirty="0"/>
              <a:t>https://</a:t>
            </a:r>
            <a:r>
              <a:rPr lang="en-US" dirty="0" err="1"/>
              <a:t>pixabay.com</a:t>
            </a:r>
            <a:r>
              <a:rPr lang="en-US" dirty="0"/>
              <a:t>/static/uploads/photo/2015/11/11/23/31/sky-1039395__180.jpg (CC)</a:t>
            </a:r>
          </a:p>
          <a:p>
            <a:r>
              <a:rPr lang="en-US" dirty="0"/>
              <a:t>http://</a:t>
            </a:r>
            <a:r>
              <a:rPr lang="en-US" dirty="0" err="1"/>
              <a:t>www.opentopography.org</a:t>
            </a:r>
            <a:r>
              <a:rPr lang="en-US" dirty="0"/>
              <a:t>/blog/</a:t>
            </a:r>
            <a:r>
              <a:rPr lang="en-US" dirty="0" err="1"/>
              <a:t>opentopography</a:t>
            </a:r>
            <a:r>
              <a:rPr lang="en-US" dirty="0"/>
              <a:t>-rides-along-airborne-lidar-survey-</a:t>
            </a:r>
            <a:r>
              <a:rPr lang="en-US" dirty="0" err="1"/>
              <a:t>ncalmhttp</a:t>
            </a:r>
            <a:r>
              <a:rPr lang="en-US" dirty="0"/>
              <a:t>://</a:t>
            </a:r>
            <a:r>
              <a:rPr lang="en-US" dirty="0" err="1"/>
              <a:t>www.opentopography.org</a:t>
            </a:r>
            <a:r>
              <a:rPr lang="en-US" dirty="0"/>
              <a:t>/sites/</a:t>
            </a:r>
            <a:r>
              <a:rPr lang="en-US" dirty="0" err="1"/>
              <a:t>opentopography.org</a:t>
            </a:r>
            <a:r>
              <a:rPr lang="en-US" dirty="0"/>
              <a:t>/files/images/</a:t>
            </a:r>
            <a:r>
              <a:rPr lang="en-US" dirty="0" err="1"/>
              <a:t>news_items</a:t>
            </a:r>
            <a:r>
              <a:rPr lang="en-US" dirty="0"/>
              <a:t>/</a:t>
            </a:r>
            <a:r>
              <a:rPr lang="en-US" dirty="0" err="1"/>
              <a:t>plane_thumb.jpg</a:t>
            </a:r>
            <a:r>
              <a:rPr lang="en-US" dirty="0"/>
              <a:t> (public domain)</a:t>
            </a:r>
          </a:p>
          <a:p>
            <a:r>
              <a:rPr lang="en-US" dirty="0"/>
              <a:t>https://</a:t>
            </a:r>
            <a:r>
              <a:rPr lang="en-US" dirty="0" err="1"/>
              <a:t>en.wikipedia.org</a:t>
            </a:r>
            <a:r>
              <a:rPr lang="en-US" dirty="0"/>
              <a:t>/wiki/Lidar#/media/</a:t>
            </a:r>
            <a:r>
              <a:rPr lang="en-US" dirty="0" err="1"/>
              <a:t>File:Mapping_van_tomtom_with_five_lidars.jpg</a:t>
            </a:r>
            <a:r>
              <a:rPr lang="en-US" dirty="0"/>
              <a:t> (public domain)</a:t>
            </a:r>
          </a:p>
          <a:p>
            <a:r>
              <a:rPr lang="en-US" baseline="0" dirty="0"/>
              <a:t>http://</a:t>
            </a:r>
            <a:r>
              <a:rPr lang="en-US" baseline="0" dirty="0" err="1"/>
              <a:t>www.hq.nasa.gov</a:t>
            </a:r>
            <a:r>
              <a:rPr lang="en-US" baseline="0" dirty="0"/>
              <a:t>/office/</a:t>
            </a:r>
            <a:r>
              <a:rPr lang="en-US" baseline="0" dirty="0" err="1"/>
              <a:t>hqlibrary</a:t>
            </a:r>
            <a:r>
              <a:rPr lang="en-US" baseline="0" dirty="0"/>
              <a:t>/documents/o55480866.pdf (public domain)</a:t>
            </a:r>
          </a:p>
          <a:p>
            <a:r>
              <a:rPr lang="en-US" dirty="0"/>
              <a:t>By </a:t>
            </a:r>
            <a:r>
              <a:rPr lang="en-US" dirty="0" err="1"/>
              <a:t>Cargyrak</a:t>
            </a:r>
            <a:r>
              <a:rPr lang="en-US" dirty="0"/>
              <a:t> - Own work, CC BY-SA 4.0, https://</a:t>
            </a:r>
            <a:r>
              <a:rPr lang="en-US" dirty="0" err="1"/>
              <a:t>commons.wikimedia.org</a:t>
            </a:r>
            <a:r>
              <a:rPr lang="en-US" dirty="0"/>
              <a:t>/w/</a:t>
            </a:r>
            <a:r>
              <a:rPr lang="en-US" dirty="0" err="1"/>
              <a:t>index.php?curid</a:t>
            </a:r>
            <a:r>
              <a:rPr lang="en-US" dirty="0"/>
              <a:t>=48685015 (CC)</a:t>
            </a:r>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15267308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slide. Don’t</a:t>
            </a:r>
            <a:r>
              <a:rPr lang="en-US" baseline="0" dirty="0"/>
              <a:t> need to spend a lot of time on this one! </a:t>
            </a:r>
          </a:p>
          <a:p>
            <a:r>
              <a:rPr lang="en-US" baseline="0" dirty="0"/>
              <a:t>Images: UNAVCO and </a:t>
            </a:r>
            <a:r>
              <a:rPr lang="en-US" dirty="0"/>
              <a:t>https://</a:t>
            </a:r>
            <a:r>
              <a:rPr lang="en-US" dirty="0" err="1"/>
              <a:t>en.wikipedia.org</a:t>
            </a:r>
            <a:r>
              <a:rPr lang="en-US" dirty="0"/>
              <a:t>/wiki/Lidar#/media/</a:t>
            </a:r>
            <a:r>
              <a:rPr lang="en-US" dirty="0" err="1"/>
              <a:t>File:Mapping_van_tomtom_with_five_lidars.jpg</a:t>
            </a:r>
            <a:r>
              <a:rPr lang="en-US" dirty="0"/>
              <a:t> </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656031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of all these</a:t>
            </a:r>
            <a:r>
              <a:rPr lang="en-US" baseline="0" dirty="0"/>
              <a:t> different platforms, we can collect data using lidar over a huge range of scales. </a:t>
            </a:r>
          </a:p>
          <a:p>
            <a:r>
              <a:rPr lang="en-US" baseline="0" dirty="0"/>
              <a:t>Images NASA public domain</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3921707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a:t>
            </a:r>
            <a:r>
              <a:rPr lang="en-US" baseline="0" dirty="0"/>
              <a:t> vast majority of scanners are discrete pulse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Lidar</a:t>
            </a:r>
            <a:r>
              <a:rPr lang="en-US" baseline="0" dirty="0"/>
              <a:t> can record data in one of two ways: discrete pulse or full waveform. Full waveform is preferred because it has better resolution and fits targets better, but discrete pulse can be used for a lower resolution scan. This also depends on the scanner being used.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Image: </a:t>
            </a:r>
            <a:r>
              <a:rPr lang="en-US" baseline="0"/>
              <a:t>Kate Shervais</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9505205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geoscience, we</a:t>
            </a:r>
            <a:r>
              <a:rPr lang="en-US" baseline="0" dirty="0"/>
              <a:t> a</a:t>
            </a:r>
            <a:r>
              <a:rPr lang="en-US" dirty="0"/>
              <a:t>re very interested</a:t>
            </a:r>
            <a:r>
              <a:rPr lang="en-US" baseline="0" dirty="0"/>
              <a:t> in the topography of the earth but not always so interested in the vegetation. (space bar) When you use </a:t>
            </a:r>
            <a:r>
              <a:rPr lang="en-US" baseline="0" dirty="0" err="1"/>
              <a:t>lidar</a:t>
            </a:r>
            <a:r>
              <a:rPr lang="en-US" baseline="0" dirty="0"/>
              <a:t> in general you are able to actually de-vegetate the view because of the multiple returns we just discussed. This is Highway 1 and Fort Ross in California. Red line is the rupture of the 1906 earthquake, as mapped in the 1906 official report on the earthquake. What geologists tend to think of as noise (vegetation) may be something someone else could be very interested in. So you could also analyze the height of the vegetation (space bar). </a:t>
            </a:r>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2414625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this slide shows the resultant scan, projected</a:t>
            </a:r>
            <a:r>
              <a:rPr lang="en-US" baseline="0" dirty="0"/>
              <a:t> using the elevation of the data.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Images: UNAVCO</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E29400D6-47D9-7A4D-8C41-E8A264D8023A}" type="slidenum">
              <a:rPr kumimoji="0" lang="en-US" sz="1200" b="0" i="0" u="none" strike="noStrike" kern="1200" cap="none" spc="0" normalizeH="0" baseline="0" noProof="0" smtClean="0">
                <a:ln>
                  <a:noFill/>
                </a:ln>
                <a:solidFill>
                  <a:srgbClr val="000000"/>
                </a:solidFill>
                <a:effectLst/>
                <a:uLnTx/>
                <a:uFillTx/>
                <a:latin typeface="Arial" charset="0"/>
                <a:ea typeface="ヒラギノ角ゴ ProN W3" charset="0"/>
                <a:sym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a:ln>
                <a:noFill/>
              </a:ln>
              <a:solidFill>
                <a:srgbClr val="000000"/>
              </a:solidFill>
              <a:effectLst/>
              <a:uLnTx/>
              <a:uFillTx/>
              <a:latin typeface="Arial" charset="0"/>
              <a:ea typeface="ヒラギノ角ゴ ProN W3" charset="0"/>
              <a:sym typeface="Arial" charset="0"/>
            </a:endParaRPr>
          </a:p>
        </p:txBody>
      </p:sp>
    </p:spTree>
    <p:extLst>
      <p:ext uri="{BB962C8B-B14F-4D97-AF65-F5344CB8AC3E}">
        <p14:creationId xmlns:p14="http://schemas.microsoft.com/office/powerpoint/2010/main" val="903168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0FC391E-A668-5F42-A813-3069093AED56}"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3938198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FC391E-A668-5F42-A813-3069093AED56}"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4287102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FC391E-A668-5F42-A813-3069093AED56}"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3239494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FC391E-A668-5F42-A813-3069093AED56}"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2966703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0FC391E-A668-5F42-A813-3069093AED56}" type="datetimeFigureOut">
              <a:rPr lang="en-US" smtClean="0"/>
              <a:t>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1955098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0FC391E-A668-5F42-A813-3069093AED56}" type="datetimeFigureOut">
              <a:rPr lang="en-US" smtClean="0"/>
              <a:t>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3958352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0FC391E-A668-5F42-A813-3069093AED56}" type="datetimeFigureOut">
              <a:rPr lang="en-US" smtClean="0"/>
              <a:t>1/9/23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2895687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0FC391E-A668-5F42-A813-3069093AED56}" type="datetimeFigureOut">
              <a:rPr lang="en-US" smtClean="0"/>
              <a:t>1/9/23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2644908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FC391E-A668-5F42-A813-3069093AED56}" type="datetimeFigureOut">
              <a:rPr lang="en-US" smtClean="0"/>
              <a:t>1/9/23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682337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0FC391E-A668-5F42-A813-3069093AED56}" type="datetimeFigureOut">
              <a:rPr lang="en-US" smtClean="0"/>
              <a:t>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2739383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0FC391E-A668-5F42-A813-3069093AED56}" type="datetimeFigureOut">
              <a:rPr lang="en-US" smtClean="0"/>
              <a:t>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3DD114-C463-9746-B689-BA5B3AC19685}" type="slidenum">
              <a:rPr lang="en-US" smtClean="0"/>
              <a:t>‹#›</a:t>
            </a:fld>
            <a:endParaRPr lang="en-US"/>
          </a:p>
        </p:txBody>
      </p:sp>
    </p:spTree>
    <p:extLst>
      <p:ext uri="{BB962C8B-B14F-4D97-AF65-F5344CB8AC3E}">
        <p14:creationId xmlns:p14="http://schemas.microsoft.com/office/powerpoint/2010/main" val="3397897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FC391E-A668-5F42-A813-3069093AED56}" type="datetimeFigureOut">
              <a:rPr lang="en-US" smtClean="0"/>
              <a:t>1/9/23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3DD114-C463-9746-B689-BA5B3AC19685}" type="slidenum">
              <a:rPr lang="en-US" smtClean="0"/>
              <a:t>‹#›</a:t>
            </a:fld>
            <a:endParaRPr lang="en-US"/>
          </a:p>
        </p:txBody>
      </p:sp>
    </p:spTree>
    <p:extLst>
      <p:ext uri="{BB962C8B-B14F-4D97-AF65-F5344CB8AC3E}">
        <p14:creationId xmlns:p14="http://schemas.microsoft.com/office/powerpoint/2010/main" val="11266922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notesSlide" Target="../notesSlides/notesSlide8.xml"/><Relationship Id="rId7" Type="http://schemas.openxmlformats.org/officeDocument/2006/relationships/image" Target="../media/image17.jpeg"/><Relationship Id="rId2" Type="http://schemas.openxmlformats.org/officeDocument/2006/relationships/slideLayout" Target="../slideLayouts/slideLayout7.xml"/><Relationship Id="rId1" Type="http://schemas.openxmlformats.org/officeDocument/2006/relationships/tags" Target="../tags/tag1.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 Id="rId9"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ideo" Target="https://www.youtube.com/embed/EYbhNSUnIdU?feature=oembed"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A_Train_Mar02_01',%20'images/A-Train_Mar02_01-calipso_ov.jpg')%3B%20window.status='CALIPSO" TargetMode="External"/><Relationship Id="rId13" Type="http://schemas.openxmlformats.org/officeDocument/2006/relationships/hyperlink" Target="A_Train_Mar02_01',%20'images/A-Train_Mar02_01-aura_over.jpg')%3B%20window.status='EOS%20Aura" TargetMode="External"/><Relationship Id="rId3" Type="http://schemas.openxmlformats.org/officeDocument/2006/relationships/image" Target="../media/image2.jpeg"/><Relationship Id="rId7" Type="http://schemas.openxmlformats.org/officeDocument/2006/relationships/hyperlink" Target="http://cloudsat.atmos.colostate.edu/" TargetMode="External"/><Relationship Id="rId12" Type="http://schemas.openxmlformats.org/officeDocument/2006/relationships/hyperlink" Target="http://aura.gsfc.nasa.gov/" TargetMode="External"/><Relationship Id="rId17" Type="http://schemas.openxmlformats.org/officeDocument/2006/relationships/image" Target="../media/image8.jpg"/><Relationship Id="rId2" Type="http://schemas.openxmlformats.org/officeDocument/2006/relationships/notesSlide" Target="../notesSlides/notesSlide4.xml"/><Relationship Id="rId16"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A_Train_Mar02_01',%20'images/A-Train_Mar02_01-aqua_over.jpg')%3B%20window.status='EOS%20Aqua" TargetMode="External"/><Relationship Id="rId11" Type="http://schemas.openxmlformats.org/officeDocument/2006/relationships/hyperlink" Target="A_Train_Mar02_01',%20'images/A-Train_Mar02_01-parasol_ov.jpg')%3B%20window.status='Parasol" TargetMode="External"/><Relationship Id="rId5" Type="http://schemas.openxmlformats.org/officeDocument/2006/relationships/hyperlink" Target="http://aqua.gsfc.nasa.gov/" TargetMode="External"/><Relationship Id="rId15" Type="http://schemas.openxmlformats.org/officeDocument/2006/relationships/image" Target="../media/image6.png"/><Relationship Id="rId10" Type="http://schemas.openxmlformats.org/officeDocument/2006/relationships/hyperlink" Target="http://smsc.cnes.fr/PARASOL/index.htm" TargetMode="External"/><Relationship Id="rId4" Type="http://schemas.openxmlformats.org/officeDocument/2006/relationships/image" Target="../media/image4.jpeg"/><Relationship Id="rId9" Type="http://schemas.openxmlformats.org/officeDocument/2006/relationships/hyperlink" Target="A_Train_Mar02_01',%20'images/A-Train_Mar02_01-cloudsat_o.jpg')%3B%20window.status='CloudSat" TargetMode="External"/><Relationship Id="rId1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CCA624-C19C-AA48-A28F-97E1274ADEA2}"/>
              </a:ext>
            </a:extLst>
          </p:cNvPr>
          <p:cNvSpPr>
            <a:spLocks noGrp="1"/>
          </p:cNvSpPr>
          <p:nvPr>
            <p:ph type="title"/>
          </p:nvPr>
        </p:nvSpPr>
        <p:spPr/>
        <p:txBody>
          <a:bodyPr/>
          <a:lstStyle/>
          <a:p>
            <a:r>
              <a:rPr lang="en-US" dirty="0"/>
              <a:t>LiDAR</a:t>
            </a:r>
          </a:p>
        </p:txBody>
      </p:sp>
      <p:sp>
        <p:nvSpPr>
          <p:cNvPr id="5" name="Text Placeholder 4">
            <a:extLst>
              <a:ext uri="{FF2B5EF4-FFF2-40B4-BE49-F238E27FC236}">
                <a16:creationId xmlns:a16="http://schemas.microsoft.com/office/drawing/2014/main" id="{3457B84D-1673-EA41-80BE-C98291584CA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67809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3" name="Picture 4" descr="ftross_f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9050"/>
            <a:ext cx="9144000" cy="68945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5237" name="Picture 5" descr="ftross_b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9050"/>
            <a:ext cx="9144000" cy="68945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5245" name="Picture 13" descr="ftross_be_flt"/>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22225"/>
            <a:ext cx="9144000" cy="68945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5238" name="Picture 6" descr="This series of photographs demonstrates what you can do with lidar: remove vegetation, map the faults that appear, and calculate the height of the vegetation that was removed. "/>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9525"/>
            <a:ext cx="9144000" cy="68945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2" name="Group 12"/>
          <p:cNvGrpSpPr>
            <a:grpSpLocks/>
          </p:cNvGrpSpPr>
          <p:nvPr/>
        </p:nvGrpSpPr>
        <p:grpSpPr bwMode="auto">
          <a:xfrm>
            <a:off x="76200" y="342900"/>
            <a:ext cx="8847138" cy="6438900"/>
            <a:chOff x="48" y="216"/>
            <a:chExt cx="5573" cy="4056"/>
          </a:xfrm>
        </p:grpSpPr>
        <p:pic>
          <p:nvPicPr>
            <p:cNvPr id="54278" name="Picture 7" descr="FtRoss_FF_legend"/>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04" y="480"/>
              <a:ext cx="804" cy="58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4279" name="Text Box 8"/>
            <p:cNvSpPr txBox="1">
              <a:spLocks noChangeArrowheads="1"/>
            </p:cNvSpPr>
            <p:nvPr/>
          </p:nvSpPr>
          <p:spPr bwMode="auto">
            <a:xfrm>
              <a:off x="4464" y="216"/>
              <a:ext cx="1157" cy="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rgbClr val="000000"/>
                  </a:solidFill>
                  <a:latin typeface="Arial" charset="0"/>
                  <a:ea typeface="ヒラギノ角ゴ ProN W3" charset="0"/>
                  <a:cs typeface="ヒラギノ角ゴ ProN W3" charset="0"/>
                  <a:sym typeface="Arial" charset="0"/>
                </a:defRPr>
              </a:lvl1pPr>
              <a:lvl2pPr marL="742950" indent="-285750" eaLnBrk="0" hangingPunct="0">
                <a:defRPr sz="2400">
                  <a:solidFill>
                    <a:srgbClr val="000000"/>
                  </a:solidFill>
                  <a:latin typeface="Arial" charset="0"/>
                  <a:ea typeface="ヒラギノ角ゴ ProN W3" charset="0"/>
                  <a:cs typeface="ヒラギノ角ゴ ProN W3" charset="0"/>
                  <a:sym typeface="Arial" charset="0"/>
                </a:defRPr>
              </a:lvl2pPr>
              <a:lvl3pPr marL="1143000" indent="-228600" eaLnBrk="0" hangingPunct="0">
                <a:defRPr sz="2400">
                  <a:solidFill>
                    <a:srgbClr val="000000"/>
                  </a:solidFill>
                  <a:latin typeface="Arial" charset="0"/>
                  <a:ea typeface="ヒラギノ角ゴ ProN W3" charset="0"/>
                  <a:cs typeface="ヒラギノ角ゴ ProN W3" charset="0"/>
                  <a:sym typeface="Arial" charset="0"/>
                </a:defRPr>
              </a:lvl3pPr>
              <a:lvl4pPr marL="1600200" indent="-228600" eaLnBrk="0" hangingPunct="0">
                <a:defRPr sz="2400">
                  <a:solidFill>
                    <a:srgbClr val="000000"/>
                  </a:solidFill>
                  <a:latin typeface="Arial" charset="0"/>
                  <a:ea typeface="ヒラギノ角ゴ ProN W3" charset="0"/>
                  <a:cs typeface="ヒラギノ角ゴ ProN W3" charset="0"/>
                  <a:sym typeface="Arial" charset="0"/>
                </a:defRPr>
              </a:lvl4pPr>
              <a:lvl5pPr marL="2057400" indent="-228600" eaLnBrk="0" hangingPunct="0">
                <a:defRPr sz="2400">
                  <a:solidFill>
                    <a:srgbClr val="000000"/>
                  </a:solidFill>
                  <a:latin typeface="Arial" charset="0"/>
                  <a:ea typeface="ヒラギノ角ゴ ProN W3" charset="0"/>
                  <a:cs typeface="ヒラギノ角ゴ ProN W3" charset="0"/>
                  <a:sym typeface="Arial" charset="0"/>
                </a:defRPr>
              </a:lvl5pPr>
              <a:lvl6pPr marL="2514600" indent="-228600" eaLnBrk="0" fontAlgn="base" hangingPunct="0">
                <a:spcBef>
                  <a:spcPct val="0"/>
                </a:spcBef>
                <a:spcAft>
                  <a:spcPct val="0"/>
                </a:spcAft>
                <a:defRPr sz="2400">
                  <a:solidFill>
                    <a:srgbClr val="000000"/>
                  </a:solidFill>
                  <a:latin typeface="Arial" charset="0"/>
                  <a:ea typeface="ヒラギノ角ゴ ProN W3" charset="0"/>
                  <a:cs typeface="ヒラギノ角ゴ ProN W3" charset="0"/>
                  <a:sym typeface="Arial" charset="0"/>
                </a:defRPr>
              </a:lvl6pPr>
              <a:lvl7pPr marL="2971800" indent="-228600" eaLnBrk="0" fontAlgn="base" hangingPunct="0">
                <a:spcBef>
                  <a:spcPct val="0"/>
                </a:spcBef>
                <a:spcAft>
                  <a:spcPct val="0"/>
                </a:spcAft>
                <a:defRPr sz="2400">
                  <a:solidFill>
                    <a:srgbClr val="000000"/>
                  </a:solidFill>
                  <a:latin typeface="Arial" charset="0"/>
                  <a:ea typeface="ヒラギノ角ゴ ProN W3" charset="0"/>
                  <a:cs typeface="ヒラギノ角ゴ ProN W3" charset="0"/>
                  <a:sym typeface="Arial" charset="0"/>
                </a:defRPr>
              </a:lvl7pPr>
              <a:lvl8pPr marL="3429000" indent="-228600" eaLnBrk="0" fontAlgn="base" hangingPunct="0">
                <a:spcBef>
                  <a:spcPct val="0"/>
                </a:spcBef>
                <a:spcAft>
                  <a:spcPct val="0"/>
                </a:spcAft>
                <a:defRPr sz="2400">
                  <a:solidFill>
                    <a:srgbClr val="000000"/>
                  </a:solidFill>
                  <a:latin typeface="Arial" charset="0"/>
                  <a:ea typeface="ヒラギノ角ゴ ProN W3" charset="0"/>
                  <a:cs typeface="ヒラギノ角ゴ ProN W3" charset="0"/>
                  <a:sym typeface="Arial" charset="0"/>
                </a:defRPr>
              </a:lvl8pPr>
              <a:lvl9pPr marL="3886200" indent="-228600" eaLnBrk="0" fontAlgn="base" hangingPunct="0">
                <a:spcBef>
                  <a:spcPct val="0"/>
                </a:spcBef>
                <a:spcAft>
                  <a:spcPct val="0"/>
                </a:spcAft>
                <a:defRPr sz="2400">
                  <a:solidFill>
                    <a:srgbClr val="000000"/>
                  </a:solidFill>
                  <a:latin typeface="Arial" charset="0"/>
                  <a:ea typeface="ヒラギノ角ゴ ProN W3" charset="0"/>
                  <a:cs typeface="ヒラギノ角ゴ ProN W3" charset="0"/>
                  <a:sym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FFFFFF"/>
                  </a:solidFill>
                  <a:effectLst/>
                  <a:uLnTx/>
                  <a:uFillTx/>
                  <a:latin typeface="Arial" charset="0"/>
                  <a:ea typeface="ヒラギノ角ゴ ProN W3" charset="0"/>
                  <a:sym typeface="Arial" charset="0"/>
                </a:rPr>
                <a:t>Canopy Height (ft)</a:t>
              </a:r>
            </a:p>
          </p:txBody>
        </p:sp>
        <p:pic>
          <p:nvPicPr>
            <p:cNvPr id="54280" name="Picture 10" descr="FtRoss_FF_scal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8" y="3995"/>
              <a:ext cx="2064" cy="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spTree>
    <p:custDataLst>
      <p:tags r:id="rId1"/>
    </p:custDataLst>
    <p:extLst>
      <p:ext uri="{BB962C8B-B14F-4D97-AF65-F5344CB8AC3E}">
        <p14:creationId xmlns:p14="http://schemas.microsoft.com/office/powerpoint/2010/main" val="24282001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95237"/>
                                        </p:tgtEl>
                                        <p:attrNameLst>
                                          <p:attrName>style.visibility</p:attrName>
                                        </p:attrNameLst>
                                      </p:cBhvr>
                                      <p:to>
                                        <p:strVal val="visible"/>
                                      </p:to>
                                    </p:set>
                                    <p:animEffect transition="in" filter="fade">
                                      <p:cBhvr>
                                        <p:cTn id="7" dur="2000"/>
                                        <p:tgtEl>
                                          <p:spTgt spid="9523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95245"/>
                                        </p:tgtEl>
                                        <p:attrNameLst>
                                          <p:attrName>style.visibility</p:attrName>
                                        </p:attrNameLst>
                                      </p:cBhvr>
                                      <p:to>
                                        <p:strVal val="visible"/>
                                      </p:to>
                                    </p:set>
                                    <p:animEffect transition="in" filter="fade">
                                      <p:cBhvr>
                                        <p:cTn id="12" dur="2000"/>
                                        <p:tgtEl>
                                          <p:spTgt spid="9524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95238"/>
                                        </p:tgtEl>
                                        <p:attrNameLst>
                                          <p:attrName>style.visibility</p:attrName>
                                        </p:attrNameLst>
                                      </p:cBhvr>
                                      <p:to>
                                        <p:strVal val="visible"/>
                                      </p:to>
                                    </p:set>
                                    <p:animEffect transition="in" filter="fade">
                                      <p:cBhvr>
                                        <p:cTn id="17" dur="2000"/>
                                        <p:tgtEl>
                                          <p:spTgt spid="95238"/>
                                        </p:tgtEl>
                                      </p:cBhvr>
                                    </p:animEffect>
                                  </p:childTnLst>
                                </p:cTn>
                              </p:par>
                            </p:childTnLst>
                          </p:cTn>
                        </p:par>
                        <p:par>
                          <p:cTn id="18" fill="hold" nodeType="afterGroup">
                            <p:stCondLst>
                              <p:cond delay="2000"/>
                            </p:stCondLst>
                            <p:childTnLst>
                              <p:par>
                                <p:cTn id="19" presetID="1"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138"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990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Lst>
        </p:spPr>
      </p:pic>
      <p:pic>
        <p:nvPicPr>
          <p:cNvPr id="91140"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990600"/>
            <a:ext cx="9134475" cy="568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round/>
                <a:headEnd/>
                <a:tailEnd/>
              </a14:hiddenLine>
            </a:ext>
          </a:extLst>
        </p:spPr>
      </p:pic>
      <p:sp>
        <p:nvSpPr>
          <p:cNvPr id="7" name="Rectangle 1"/>
          <p:cNvSpPr txBox="1">
            <a:spLocks noChangeArrowheads="1"/>
          </p:cNvSpPr>
          <p:nvPr/>
        </p:nvSpPr>
        <p:spPr bwMode="auto">
          <a:xfrm>
            <a:off x="3581400" y="88900"/>
            <a:ext cx="5410200" cy="673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50800" bIns="50800" numCol="1" anchor="ctr" anchorCtr="0" compatLnSpc="1">
            <a:prstTxWarp prst="textNoShape">
              <a:avLst/>
            </a:prstTxWarp>
          </a:bodyPr>
          <a:lstStyle>
            <a:lvl1pPr algn="ctr" rtl="0" eaLnBrk="0" fontAlgn="base" hangingPunct="0">
              <a:spcBef>
                <a:spcPct val="0"/>
              </a:spcBef>
              <a:spcAft>
                <a:spcPct val="0"/>
              </a:spcAft>
              <a:defRPr sz="2600">
                <a:solidFill>
                  <a:srgbClr val="FFFFFF"/>
                </a:solidFill>
                <a:latin typeface="+mj-lt"/>
                <a:ea typeface="+mj-ea"/>
                <a:cs typeface="+mj-cs"/>
                <a:sym typeface="Arial Bold" charset="0"/>
              </a:defRPr>
            </a:lvl1pPr>
            <a:lvl2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2pPr>
            <a:lvl3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3pPr>
            <a:lvl4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4pPr>
            <a:lvl5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5pPr>
            <a:lvl6pPr marL="4572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6pPr>
            <a:lvl7pPr marL="9144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7pPr>
            <a:lvl8pPr marL="13716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8pPr>
            <a:lvl9pPr marL="18288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9pPr>
          </a:lstStyle>
          <a:p>
            <a:pPr marL="55563" marR="0" lvl="0" indent="0" algn="r" defTabSz="914400" rtl="0" eaLnBrk="1" fontAlgn="base" latinLnBrk="0" hangingPunct="1">
              <a:lnSpc>
                <a:spcPts val="4425"/>
              </a:lnSpc>
              <a:spcBef>
                <a:spcPct val="0"/>
              </a:spcBef>
              <a:spcAft>
                <a:spcPct val="0"/>
              </a:spcAft>
              <a:buClrTx/>
              <a:buSzTx/>
              <a:buFontTx/>
              <a:buNone/>
              <a:tabLst/>
              <a:defRPr/>
            </a:pPr>
            <a:r>
              <a:rPr kumimoji="0" lang="en-US" sz="2400" b="0" i="1" u="none" strike="noStrike" kern="0" cap="none" spc="0" normalizeH="0" baseline="0" noProof="0" dirty="0">
                <a:ln>
                  <a:noFill/>
                </a:ln>
                <a:solidFill>
                  <a:srgbClr val="FFFFFF"/>
                </a:solidFill>
                <a:effectLst/>
                <a:uLnTx/>
                <a:uFillTx/>
                <a:latin typeface="Arial" panose="020B0604020202020204" pitchFamily="34" charset="0"/>
                <a:ea typeface="ヒラギノ角ゴ ProN W3"/>
                <a:cs typeface="Arial" panose="020B0604020202020204" pitchFamily="34" charset="0"/>
                <a:sym typeface="Gill Sans" charset="0"/>
              </a:rPr>
              <a:t>2011 Japan Tsunami</a:t>
            </a:r>
          </a:p>
        </p:txBody>
      </p:sp>
    </p:spTree>
    <p:extLst>
      <p:ext uri="{BB962C8B-B14F-4D97-AF65-F5344CB8AC3E}">
        <p14:creationId xmlns:p14="http://schemas.microsoft.com/office/powerpoint/2010/main" val="380949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946"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7123" y="762000"/>
            <a:ext cx="6989755" cy="6347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5" name="Rectangle 1"/>
          <p:cNvSpPr txBox="1">
            <a:spLocks noChangeArrowheads="1"/>
          </p:cNvSpPr>
          <p:nvPr/>
        </p:nvSpPr>
        <p:spPr bwMode="auto">
          <a:xfrm>
            <a:off x="3352800" y="0"/>
            <a:ext cx="5638800" cy="673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50800" bIns="50800" numCol="1" anchor="ctr" anchorCtr="0" compatLnSpc="1">
            <a:prstTxWarp prst="textNoShape">
              <a:avLst/>
            </a:prstTxWarp>
          </a:bodyPr>
          <a:lstStyle>
            <a:lvl1pPr algn="ctr" rtl="0" eaLnBrk="0" fontAlgn="base" hangingPunct="0">
              <a:spcBef>
                <a:spcPct val="0"/>
              </a:spcBef>
              <a:spcAft>
                <a:spcPct val="0"/>
              </a:spcAft>
              <a:defRPr sz="2600">
                <a:solidFill>
                  <a:srgbClr val="FFFFFF"/>
                </a:solidFill>
                <a:latin typeface="+mj-lt"/>
                <a:ea typeface="+mj-ea"/>
                <a:cs typeface="+mj-cs"/>
                <a:sym typeface="Arial Bold" charset="0"/>
              </a:defRPr>
            </a:lvl1pPr>
            <a:lvl2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2pPr>
            <a:lvl3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3pPr>
            <a:lvl4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4pPr>
            <a:lvl5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5pPr>
            <a:lvl6pPr marL="4572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6pPr>
            <a:lvl7pPr marL="9144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7pPr>
            <a:lvl8pPr marL="13716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8pPr>
            <a:lvl9pPr marL="18288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9pPr>
          </a:lstStyle>
          <a:p>
            <a:pPr marL="55563" marR="0" lvl="0" indent="0" algn="r" defTabSz="914400" rtl="0" eaLnBrk="1" fontAlgn="base" latinLnBrk="0" hangingPunct="1">
              <a:lnSpc>
                <a:spcPts val="4425"/>
              </a:lnSpc>
              <a:spcBef>
                <a:spcPct val="0"/>
              </a:spcBef>
              <a:spcAft>
                <a:spcPct val="0"/>
              </a:spcAft>
              <a:buClrTx/>
              <a:buSzTx/>
              <a:buFontTx/>
              <a:buNone/>
              <a:tabLst/>
              <a:defRPr/>
            </a:pPr>
            <a:r>
              <a:rPr kumimoji="0" lang="en-US" sz="2400" b="0" i="1" u="none" strike="noStrike" kern="0" cap="none" spc="0" normalizeH="0" baseline="0" noProof="0" dirty="0">
                <a:ln>
                  <a:noFill/>
                </a:ln>
                <a:solidFill>
                  <a:srgbClr val="FFFFFF"/>
                </a:solidFill>
                <a:effectLst/>
                <a:uLnTx/>
                <a:uFillTx/>
                <a:latin typeface="Arial" panose="020B0604020202020204" pitchFamily="34" charset="0"/>
                <a:ea typeface="ヒラギノ角ゴ ProN W6"/>
                <a:cs typeface="Arial" panose="020B0604020202020204" pitchFamily="34" charset="0"/>
                <a:sym typeface="Gill Sans" charset="0"/>
              </a:rPr>
              <a:t>Dinosaur Trackway, </a:t>
            </a:r>
            <a:r>
              <a:rPr kumimoji="0" lang="en-US" sz="2400" b="0" i="1" u="none" strike="noStrike" kern="0" cap="none" spc="0" normalizeH="0" baseline="0" noProof="0" dirty="0" err="1">
                <a:ln>
                  <a:noFill/>
                </a:ln>
                <a:solidFill>
                  <a:srgbClr val="FFFFFF"/>
                </a:solidFill>
                <a:effectLst/>
                <a:uLnTx/>
                <a:uFillTx/>
                <a:latin typeface="Arial" panose="020B0604020202020204" pitchFamily="34" charset="0"/>
                <a:ea typeface="ヒラギノ角ゴ ProN W6"/>
                <a:cs typeface="Arial" panose="020B0604020202020204" pitchFamily="34" charset="0"/>
                <a:sym typeface="Gill Sans" charset="0"/>
              </a:rPr>
              <a:t>Fiorello</a:t>
            </a:r>
            <a:endParaRPr kumimoji="0" lang="en-US" sz="2400" b="0" i="1" u="none" strike="noStrike" kern="0" cap="none" spc="0" normalizeH="0" baseline="0" noProof="0" dirty="0">
              <a:ln>
                <a:noFill/>
              </a:ln>
              <a:solidFill>
                <a:srgbClr val="FFFFFF"/>
              </a:solidFill>
              <a:effectLst/>
              <a:uLnTx/>
              <a:uFillTx/>
              <a:latin typeface="Arial" panose="020B0604020202020204" pitchFamily="34" charset="0"/>
              <a:ea typeface="ヒラギノ角ゴ ProN W6"/>
              <a:cs typeface="Arial" panose="020B0604020202020204" pitchFamily="34" charset="0"/>
              <a:sym typeface="Gill Sans" charset="0"/>
            </a:endParaRPr>
          </a:p>
        </p:txBody>
      </p:sp>
    </p:spTree>
    <p:extLst>
      <p:ext uri="{BB962C8B-B14F-4D97-AF65-F5344CB8AC3E}">
        <p14:creationId xmlns:p14="http://schemas.microsoft.com/office/powerpoint/2010/main" val="2856874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C553DF-7FA8-1349-95A9-22B03085A89B}"/>
              </a:ext>
            </a:extLst>
          </p:cNvPr>
          <p:cNvSpPr>
            <a:spLocks noGrp="1"/>
          </p:cNvSpPr>
          <p:nvPr>
            <p:ph type="title"/>
          </p:nvPr>
        </p:nvSpPr>
        <p:spPr/>
        <p:txBody>
          <a:bodyPr/>
          <a:lstStyle/>
          <a:p>
            <a:r>
              <a:rPr lang="en-US" dirty="0"/>
              <a:t>LiDAR – Light Detection and Ranging</a:t>
            </a:r>
          </a:p>
        </p:txBody>
      </p:sp>
      <p:pic>
        <p:nvPicPr>
          <p:cNvPr id="6" name="How Does LiDAR Remote Sensing Work? Light Detection and Ranging">
            <a:hlinkClick r:id="" action="ppaction://media"/>
            <a:extLst>
              <a:ext uri="{FF2B5EF4-FFF2-40B4-BE49-F238E27FC236}">
                <a16:creationId xmlns:a16="http://schemas.microsoft.com/office/drawing/2014/main" id="{E99F4563-D0B3-4649-8A80-3183DB627462}"/>
              </a:ext>
            </a:extLst>
          </p:cNvPr>
          <p:cNvPicPr>
            <a:picLocks noGrp="1" noRot="1" noChangeAspect="1"/>
          </p:cNvPicPr>
          <p:nvPr>
            <p:ph idx="1"/>
            <a:videoFile r:link="rId1"/>
          </p:nvPr>
        </p:nvPicPr>
        <p:blipFill>
          <a:blip r:embed="rId3"/>
          <a:stretch>
            <a:fillRect/>
          </a:stretch>
        </p:blipFill>
        <p:spPr>
          <a:xfrm>
            <a:off x="-32851" y="1690689"/>
            <a:ext cx="9170972" cy="5181600"/>
          </a:xfrm>
          <a:prstGeom prst="rect">
            <a:avLst/>
          </a:prstGeom>
        </p:spPr>
      </p:pic>
    </p:spTree>
    <p:extLst>
      <p:ext uri="{BB962C8B-B14F-4D97-AF65-F5344CB8AC3E}">
        <p14:creationId xmlns:p14="http://schemas.microsoft.com/office/powerpoint/2010/main" val="1083724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990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10" name="Rectangle 1"/>
          <p:cNvSpPr>
            <a:spLocks noGrp="1" noChangeArrowheads="1"/>
          </p:cNvSpPr>
          <p:nvPr>
            <p:ph type="title"/>
          </p:nvPr>
        </p:nvSpPr>
        <p:spPr>
          <a:xfrm>
            <a:off x="3581400" y="194469"/>
            <a:ext cx="5410200" cy="673100"/>
          </a:xfrm>
        </p:spPr>
        <p:txBody>
          <a:bodyPr/>
          <a:lstStyle/>
          <a:p>
            <a:pPr marL="55563" algn="r" eaLnBrk="1" hangingPunct="1">
              <a:lnSpc>
                <a:spcPts val="4425"/>
              </a:lnSpc>
              <a:defRPr/>
            </a:pPr>
            <a:r>
              <a:rPr lang="en-US" sz="2400" i="1" dirty="0">
                <a:solidFill>
                  <a:schemeClr val="bg1"/>
                </a:solidFill>
                <a:latin typeface="Arial" panose="020B0604020202020204" pitchFamily="34" charset="0"/>
                <a:cs typeface="Arial" panose="020B0604020202020204" pitchFamily="34" charset="0"/>
                <a:sym typeface="Gill Sans" charset="0"/>
              </a:rPr>
              <a:t>Light Detection and Ranging (</a:t>
            </a:r>
            <a:r>
              <a:rPr lang="en-US" sz="2400" i="1" dirty="0" err="1">
                <a:solidFill>
                  <a:schemeClr val="bg1"/>
                </a:solidFill>
                <a:latin typeface="Arial" panose="020B0604020202020204" pitchFamily="34" charset="0"/>
                <a:cs typeface="Arial" panose="020B0604020202020204" pitchFamily="34" charset="0"/>
                <a:sym typeface="Gill Sans" charset="0"/>
              </a:rPr>
              <a:t>lidar</a:t>
            </a:r>
            <a:r>
              <a:rPr lang="en-US" sz="2400" i="1" dirty="0">
                <a:solidFill>
                  <a:schemeClr val="bg1"/>
                </a:solidFill>
                <a:latin typeface="Arial" panose="020B0604020202020204" pitchFamily="34" charset="0"/>
                <a:cs typeface="Arial" panose="020B0604020202020204" pitchFamily="34" charset="0"/>
                <a:sym typeface="Gill Sans" charset="0"/>
              </a:rPr>
              <a:t>)</a:t>
            </a:r>
          </a:p>
        </p:txBody>
      </p:sp>
      <p:sp>
        <p:nvSpPr>
          <p:cNvPr id="15" name="TextBox 14"/>
          <p:cNvSpPr txBox="1"/>
          <p:nvPr/>
        </p:nvSpPr>
        <p:spPr>
          <a:xfrm>
            <a:off x="228600" y="990600"/>
            <a:ext cx="8695695" cy="3108543"/>
          </a:xfrm>
          <a:prstGeom prst="rect">
            <a:avLst/>
          </a:prstGeom>
          <a:noFill/>
        </p:spPr>
        <p:txBody>
          <a:bodyPr wrap="square" rtlCol="0">
            <a:spAutoFit/>
          </a:bodyPr>
          <a:lstStyle/>
          <a:p>
            <a:pPr marL="342900" marR="0" lvl="0" indent="-342900" algn="l" defTabSz="914400" rtl="0" eaLnBrk="1" fontAlgn="base" latinLnBrk="0" hangingPunct="1">
              <a:lnSpc>
                <a:spcPct val="100000"/>
              </a:lnSpc>
              <a:spcBef>
                <a:spcPct val="0"/>
              </a:spcBef>
              <a:spcAft>
                <a:spcPct val="0"/>
              </a:spcAft>
              <a:buClrTx/>
              <a:buSzTx/>
              <a:buFont typeface="Arial"/>
              <a:buChar char="•"/>
              <a:tabLst/>
              <a:defRPr/>
            </a:pPr>
            <a:r>
              <a:rPr kumimoji="0" lang="en-US" sz="2400" b="0" i="0" u="none" strike="noStrike" kern="1200" cap="none" spc="0" normalizeH="0" baseline="0" noProof="0" dirty="0">
                <a:ln>
                  <a:noFill/>
                </a:ln>
                <a:solidFill>
                  <a:srgbClr val="000000"/>
                </a:solidFill>
                <a:effectLst/>
                <a:uLnTx/>
                <a:uFillTx/>
                <a:latin typeface="Arial"/>
                <a:ea typeface="ヒラギノ角ゴ ProN W3" charset="0"/>
                <a:sym typeface="Arial" charset="0"/>
              </a:rPr>
              <a:t>Accurate distance measurements with a laser rangefinder</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Arial"/>
              <a:ea typeface="ヒラギノ角ゴ ProN W3" charset="0"/>
              <a:sym typeface="Arial" charset="0"/>
            </a:endParaRPr>
          </a:p>
          <a:p>
            <a:pPr marL="342900" marR="0" lvl="0" indent="-342900" algn="l" defTabSz="914400" rtl="0" eaLnBrk="1" fontAlgn="base" latinLnBrk="0" hangingPunct="1">
              <a:lnSpc>
                <a:spcPct val="100000"/>
              </a:lnSpc>
              <a:spcBef>
                <a:spcPct val="0"/>
              </a:spcBef>
              <a:spcAft>
                <a:spcPct val="0"/>
              </a:spcAft>
              <a:buClrTx/>
              <a:buSzTx/>
              <a:buFont typeface="Arial"/>
              <a:buChar char="•"/>
              <a:tabLst/>
              <a:defRPr/>
            </a:pPr>
            <a:r>
              <a:rPr kumimoji="0" lang="en-US" sz="2400" b="0" i="0" u="none" strike="noStrike" kern="1200" cap="none" spc="0" normalizeH="0" baseline="0" noProof="0" dirty="0">
                <a:ln>
                  <a:noFill/>
                </a:ln>
                <a:solidFill>
                  <a:srgbClr val="000000"/>
                </a:solidFill>
                <a:effectLst/>
                <a:uLnTx/>
                <a:uFillTx/>
                <a:latin typeface="Arial"/>
                <a:ea typeface="ヒラギノ角ゴ ProN W3" charset="0"/>
                <a:sym typeface="Arial" charset="0"/>
              </a:rPr>
              <a:t>Distance is calculated by measuring the two-way travel time of a laser pulse.</a:t>
            </a:r>
          </a:p>
          <a:p>
            <a:pPr marL="342900" marR="0" lvl="0" indent="-342900" algn="l" defTabSz="914400" rtl="0" eaLnBrk="1" fontAlgn="base" latinLnBrk="0" hangingPunct="1">
              <a:lnSpc>
                <a:spcPct val="100000"/>
              </a:lnSpc>
              <a:spcBef>
                <a:spcPct val="0"/>
              </a:spcBef>
              <a:spcAft>
                <a:spcPct val="0"/>
              </a:spcAft>
              <a:buClrTx/>
              <a:buSzTx/>
              <a:buFont typeface="Arial"/>
              <a:buChar char="•"/>
              <a:tabLst/>
              <a:defRPr/>
            </a:pPr>
            <a:endParaRPr kumimoji="0" lang="en-US" sz="1400" b="0" i="0" u="none" strike="noStrike" kern="1200" cap="none" spc="0" normalizeH="0" baseline="0" noProof="0" dirty="0">
              <a:ln>
                <a:noFill/>
              </a:ln>
              <a:solidFill>
                <a:srgbClr val="000000"/>
              </a:solidFill>
              <a:effectLst/>
              <a:uLnTx/>
              <a:uFillTx/>
              <a:latin typeface="Arial"/>
              <a:ea typeface="ヒラギノ角ゴ ProN W3" charset="0"/>
              <a:sym typeface="Arial" charset="0"/>
            </a:endParaRPr>
          </a:p>
          <a:p>
            <a:pPr marL="342900" marR="0" lvl="0" indent="-342900" algn="l" defTabSz="914400" rtl="0" eaLnBrk="1" fontAlgn="base" latinLnBrk="0" hangingPunct="1">
              <a:lnSpc>
                <a:spcPct val="100000"/>
              </a:lnSpc>
              <a:spcBef>
                <a:spcPct val="0"/>
              </a:spcBef>
              <a:spcAft>
                <a:spcPct val="0"/>
              </a:spcAft>
              <a:buClrTx/>
              <a:buSzTx/>
              <a:buFont typeface="Arial"/>
              <a:buChar char="•"/>
              <a:tabLst/>
              <a:defRPr/>
            </a:pPr>
            <a:r>
              <a:rPr kumimoji="0" lang="en-US" sz="2400" b="0" i="0" u="none" strike="noStrike" kern="1200" cap="none" spc="0" normalizeH="0" baseline="0" noProof="0" dirty="0">
                <a:ln>
                  <a:noFill/>
                </a:ln>
                <a:solidFill>
                  <a:srgbClr val="000000"/>
                </a:solidFill>
                <a:effectLst/>
                <a:uLnTx/>
                <a:uFillTx/>
                <a:latin typeface="Arial"/>
                <a:ea typeface="ヒラギノ角ゴ ProN W3" charset="0"/>
                <a:sym typeface="Arial" charset="0"/>
              </a:rPr>
              <a:t>Near IR (1550nm) or green (532nm)</a:t>
            </a:r>
          </a:p>
          <a:p>
            <a:pPr marL="0" marR="0" lvl="0" indent="0" algn="l" defTabSz="914400" rtl="0" eaLnBrk="1" fontAlgn="base" latinLnBrk="0" hangingPunct="1">
              <a:lnSpc>
                <a:spcPct val="100000"/>
              </a:lnSpc>
              <a:spcBef>
                <a:spcPct val="0"/>
              </a:spcBef>
              <a:spcAft>
                <a:spcPct val="0"/>
              </a:spcAft>
              <a:buClrTx/>
              <a:buSzTx/>
              <a:buFontTx/>
              <a:buNone/>
              <a:tabLst/>
              <a:defRPr/>
            </a:pPr>
            <a:br>
              <a:rPr kumimoji="0" lang="en-US" sz="2400" b="0" i="0" u="none" strike="noStrike" kern="1200" cap="none" spc="0" normalizeH="0" baseline="0" noProof="0" dirty="0">
                <a:ln>
                  <a:noFill/>
                </a:ln>
                <a:solidFill>
                  <a:srgbClr val="000000"/>
                </a:solidFill>
                <a:effectLst/>
                <a:uLnTx/>
                <a:uFillTx/>
                <a:latin typeface="Arial"/>
                <a:ea typeface="ヒラギノ角ゴ ProN W3" charset="0"/>
                <a:sym typeface="Arial" charset="0"/>
              </a:rPr>
            </a:br>
            <a:br>
              <a:rPr kumimoji="0" lang="en-US" sz="2400" b="0" i="0" u="none" strike="noStrike" kern="1200" cap="none" spc="0" normalizeH="0" baseline="0" noProof="0" dirty="0">
                <a:ln>
                  <a:noFill/>
                </a:ln>
                <a:solidFill>
                  <a:srgbClr val="000000"/>
                </a:solidFill>
                <a:effectLst/>
                <a:uLnTx/>
                <a:uFillTx/>
                <a:latin typeface="Arial"/>
                <a:ea typeface="ヒラギノ角ゴ ProN W3" charset="0"/>
                <a:sym typeface="Arial" charset="0"/>
              </a:rPr>
            </a:br>
            <a:endParaRPr kumimoji="0" lang="en-US" sz="2400" b="0" i="0" u="none" strike="noStrike" kern="1200" cap="none" spc="0" normalizeH="0" baseline="0" noProof="0" dirty="0">
              <a:ln>
                <a:noFill/>
              </a:ln>
              <a:solidFill>
                <a:srgbClr val="000000"/>
              </a:solidFill>
              <a:effectLst/>
              <a:uLnTx/>
              <a:uFillTx/>
              <a:latin typeface="Arial"/>
              <a:ea typeface="ヒラギノ角ゴ ProN W3" charset="0"/>
              <a:sym typeface="Arial" charset="0"/>
            </a:endParaRPr>
          </a:p>
        </p:txBody>
      </p:sp>
      <p:pic>
        <p:nvPicPr>
          <p:cNvPr id="17" name="Picture 16"/>
          <p:cNvPicPr/>
          <p:nvPr/>
        </p:nvPicPr>
        <p:blipFill rotWithShape="1">
          <a:blip r:embed="rId4">
            <a:extLst>
              <a:ext uri="{28A0092B-C50C-407E-A947-70E740481C1C}">
                <a14:useLocalDpi xmlns:a14="http://schemas.microsoft.com/office/drawing/2010/main" val="0"/>
              </a:ext>
            </a:extLst>
          </a:blip>
          <a:srcRect b="7956"/>
          <a:stretch/>
        </p:blipFill>
        <p:spPr bwMode="auto">
          <a:xfrm>
            <a:off x="228600" y="2819400"/>
            <a:ext cx="8001000" cy="36506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53640926-AAD7-44d8-BBD7-CCE9431645EC}">
              <a14:shadowObscured xmlns:a14="http://schemas.microsoft.com/office/drawing/2010/main" xmlns=""/>
            </a:ext>
          </a:extLst>
        </p:spPr>
      </p:pic>
      <p:sp>
        <p:nvSpPr>
          <p:cNvPr id="6" name="TextBox 5"/>
          <p:cNvSpPr txBox="1"/>
          <p:nvPr/>
        </p:nvSpPr>
        <p:spPr>
          <a:xfrm>
            <a:off x="7467600" y="6504801"/>
            <a:ext cx="1633781" cy="276999"/>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rPr>
              <a:t>Photo Bruce Douglas</a:t>
            </a:r>
          </a:p>
        </p:txBody>
      </p:sp>
    </p:spTree>
    <p:extLst>
      <p:ext uri="{BB962C8B-B14F-4D97-AF65-F5344CB8AC3E}">
        <p14:creationId xmlns:p14="http://schemas.microsoft.com/office/powerpoint/2010/main" val="8379649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152400" y="1143000"/>
            <a:ext cx="4326835" cy="5562598"/>
          </a:xfrm>
          <a:ln w="38100">
            <a:solidFill>
              <a:schemeClr val="tx2">
                <a:lumMod val="50000"/>
              </a:schemeClr>
            </a:solidFill>
          </a:ln>
        </p:spPr>
        <p:txBody>
          <a:bodyPr/>
          <a:lstStyle/>
          <a:p>
            <a:pPr marL="0" indent="0" algn="ctr">
              <a:buNone/>
            </a:pPr>
            <a:endParaRPr lang="en-US" sz="2400" b="1" dirty="0"/>
          </a:p>
          <a:p>
            <a:pPr marL="0" indent="0" algn="ctr">
              <a:buNone/>
            </a:pPr>
            <a:r>
              <a:rPr lang="en-US" sz="2400" b="1" dirty="0"/>
              <a:t>Time of flight</a:t>
            </a:r>
          </a:p>
          <a:p>
            <a:pPr marL="0" indent="0" algn="ctr">
              <a:buNone/>
            </a:pPr>
            <a:endParaRPr lang="en-US" sz="2400" dirty="0"/>
          </a:p>
          <a:p>
            <a:pPr marL="0" indent="0" algn="ctr">
              <a:buNone/>
            </a:pPr>
            <a:r>
              <a:rPr lang="en-US" sz="2400" dirty="0"/>
              <a:t>Time it takes for emitted pulse to reflect off object and return to scanner.</a:t>
            </a:r>
          </a:p>
          <a:p>
            <a:pPr marL="0" indent="0">
              <a:buNone/>
            </a:pPr>
            <a:endParaRPr lang="en-US" sz="2400" dirty="0"/>
          </a:p>
          <a:p>
            <a:pPr marL="0" indent="0">
              <a:buNone/>
            </a:pPr>
            <a:endParaRPr lang="en-US" sz="2400" dirty="0"/>
          </a:p>
        </p:txBody>
      </p:sp>
      <p:sp>
        <p:nvSpPr>
          <p:cNvPr id="6" name="Content Placeholder 4"/>
          <p:cNvSpPr txBox="1">
            <a:spLocks/>
          </p:cNvSpPr>
          <p:nvPr/>
        </p:nvSpPr>
        <p:spPr bwMode="auto">
          <a:xfrm>
            <a:off x="4631635" y="1143000"/>
            <a:ext cx="4359965" cy="5562599"/>
          </a:xfrm>
          <a:prstGeom prst="rect">
            <a:avLst/>
          </a:prstGeom>
          <a:noFill/>
          <a:ln w="38100">
            <a:solidFill>
              <a:schemeClr val="tx2">
                <a:lumMod val="50000"/>
              </a:schemeClr>
            </a:solidFill>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91440" bIns="50800" numCol="1" anchor="t" anchorCtr="0" compatLnSpc="1">
            <a:prstTxWarp prst="textNoShape">
              <a:avLst/>
            </a:prstTxWarp>
          </a:bodyPr>
          <a:lstStyle>
            <a:lvl1pPr marL="382588" indent="-342900" algn="l" rtl="0" eaLnBrk="0" fontAlgn="base" hangingPunct="0">
              <a:spcBef>
                <a:spcPts val="700"/>
              </a:spcBef>
              <a:spcAft>
                <a:spcPct val="0"/>
              </a:spcAft>
              <a:buClr>
                <a:srgbClr val="000000"/>
              </a:buClr>
              <a:buSzPct val="100000"/>
              <a:buFont typeface="Arial" charset="0"/>
              <a:buChar char="•"/>
              <a:defRPr sz="3200">
                <a:solidFill>
                  <a:schemeClr val="tx1"/>
                </a:solidFill>
                <a:latin typeface="+mn-lt"/>
                <a:ea typeface="+mn-ea"/>
                <a:cs typeface="+mn-cs"/>
                <a:sym typeface="Arial" charset="0"/>
              </a:defRPr>
            </a:lvl1pPr>
            <a:lvl2pPr marL="731838" indent="-285750" algn="l" rtl="0" eaLnBrk="0" fontAlgn="base" hangingPunct="0">
              <a:spcBef>
                <a:spcPts val="600"/>
              </a:spcBef>
              <a:spcAft>
                <a:spcPct val="0"/>
              </a:spcAft>
              <a:buClr>
                <a:srgbClr val="000000"/>
              </a:buClr>
              <a:buSzPct val="80000"/>
              <a:buFont typeface="Wingdings" charset="0"/>
              <a:buChar char="Ø"/>
              <a:defRPr sz="2800">
                <a:solidFill>
                  <a:schemeClr val="tx1"/>
                </a:solidFill>
                <a:latin typeface="+mn-lt"/>
                <a:ea typeface="+mn-ea"/>
                <a:cs typeface="+mn-cs"/>
                <a:sym typeface="Arial" charset="0"/>
              </a:defRPr>
            </a:lvl2pPr>
            <a:lvl3pPr marL="1131888" indent="-228600" algn="l" rtl="0" eaLnBrk="0" fontAlgn="base" hangingPunct="0">
              <a:spcBef>
                <a:spcPts val="600"/>
              </a:spcBef>
              <a:spcAft>
                <a:spcPct val="0"/>
              </a:spcAft>
              <a:buClr>
                <a:srgbClr val="000000"/>
              </a:buClr>
              <a:buSzPct val="100000"/>
              <a:buFont typeface="Arial" charset="0"/>
              <a:buChar char="•"/>
              <a:defRPr sz="2400">
                <a:solidFill>
                  <a:schemeClr val="tx1"/>
                </a:solidFill>
                <a:latin typeface="+mn-lt"/>
                <a:ea typeface="+mn-ea"/>
                <a:cs typeface="+mn-cs"/>
                <a:sym typeface="Arial" charset="0"/>
              </a:defRPr>
            </a:lvl3pPr>
            <a:lvl4pPr marL="1589088" indent="-228600" algn="l" rtl="0" eaLnBrk="0" fontAlgn="base" hangingPunct="0">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4pPr>
            <a:lvl5pPr marL="2046288" indent="-228600" algn="l" rtl="0" eaLnBrk="0" fontAlgn="base" hangingPunct="0">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5pPr>
            <a:lvl6pPr marL="2503488" indent="-228600" algn="l" rtl="0" fontAlgn="base">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6pPr>
            <a:lvl7pPr marL="2960688" indent="-228600" algn="l" rtl="0" fontAlgn="base">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7pPr>
            <a:lvl8pPr marL="3417888" indent="-228600" algn="l" rtl="0" fontAlgn="base">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8pPr>
            <a:lvl9pPr marL="3875088" indent="-228600" algn="l" rtl="0" fontAlgn="base">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9pPr>
          </a:lstStyle>
          <a:p>
            <a:pPr marL="0" marR="0" lvl="0" indent="0" algn="ctr" defTabSz="914400" rtl="0" eaLnBrk="0" fontAlgn="base" latinLnBrk="0" hangingPunct="0">
              <a:lnSpc>
                <a:spcPct val="100000"/>
              </a:lnSpc>
              <a:spcBef>
                <a:spcPts val="700"/>
              </a:spcBef>
              <a:spcAft>
                <a:spcPct val="0"/>
              </a:spcAft>
              <a:buClr>
                <a:srgbClr val="000000"/>
              </a:buClr>
              <a:buSzPct val="100000"/>
              <a:buFont typeface="Arial" charset="0"/>
              <a:buNone/>
              <a:tabLst/>
              <a:defRPr/>
            </a:pPr>
            <a:endParaRPr kumimoji="0" lang="en-US" sz="2400" b="1" i="0" u="none" strike="noStrike" kern="0" cap="none" spc="0" normalizeH="0" baseline="0" noProof="0" dirty="0">
              <a:ln>
                <a:noFill/>
              </a:ln>
              <a:solidFill>
                <a:srgbClr val="000000"/>
              </a:solidFill>
              <a:effectLst/>
              <a:uLnTx/>
              <a:uFillTx/>
              <a:latin typeface="Arial"/>
              <a:ea typeface="ヒラギノ角ゴ ProN W3"/>
              <a:sym typeface="Arial" charset="0"/>
            </a:endParaRPr>
          </a:p>
          <a:p>
            <a:pPr marL="0" marR="0" lvl="0" indent="0" algn="ctr" defTabSz="914400" rtl="0" eaLnBrk="0" fontAlgn="base" latinLnBrk="0" hangingPunct="0">
              <a:lnSpc>
                <a:spcPct val="100000"/>
              </a:lnSpc>
              <a:spcBef>
                <a:spcPts val="700"/>
              </a:spcBef>
              <a:spcAft>
                <a:spcPct val="0"/>
              </a:spcAft>
              <a:buClr>
                <a:srgbClr val="000000"/>
              </a:buClr>
              <a:buSzPct val="100000"/>
              <a:buFont typeface="Arial" charset="0"/>
              <a:buNone/>
              <a:tabLst/>
              <a:defRPr/>
            </a:pPr>
            <a:r>
              <a:rPr kumimoji="0" lang="en-US" sz="2400" b="1" i="0" u="none" strike="noStrike" kern="0" cap="none" spc="0" normalizeH="0" baseline="0" noProof="0" dirty="0">
                <a:ln>
                  <a:noFill/>
                </a:ln>
                <a:solidFill>
                  <a:srgbClr val="000000"/>
                </a:solidFill>
                <a:effectLst/>
                <a:uLnTx/>
                <a:uFillTx/>
                <a:latin typeface="Arial"/>
                <a:ea typeface="ヒラギノ角ゴ ProN W3"/>
                <a:sym typeface="Arial" charset="0"/>
              </a:rPr>
              <a:t>Phase shift</a:t>
            </a:r>
          </a:p>
          <a:p>
            <a:pPr marL="0" marR="0" lvl="0" indent="0" algn="ctr" defTabSz="914400" rtl="0" eaLnBrk="0" fontAlgn="base" latinLnBrk="0" hangingPunct="0">
              <a:lnSpc>
                <a:spcPct val="100000"/>
              </a:lnSpc>
              <a:spcBef>
                <a:spcPts val="700"/>
              </a:spcBef>
              <a:spcAft>
                <a:spcPct val="0"/>
              </a:spcAft>
              <a:buClr>
                <a:srgbClr val="000000"/>
              </a:buClr>
              <a:buSzPct val="100000"/>
              <a:buFont typeface="Arial" charset="0"/>
              <a:buNone/>
              <a:tabLst/>
              <a:defRPr/>
            </a:pPr>
            <a:endPar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endParaRPr>
          </a:p>
          <a:p>
            <a:pPr marL="0" marR="0" lvl="0" indent="0" algn="ctr" defTabSz="914400" rtl="0" eaLnBrk="0" fontAlgn="base" latinLnBrk="0" hangingPunct="0">
              <a:lnSpc>
                <a:spcPct val="100000"/>
              </a:lnSpc>
              <a:spcBef>
                <a:spcPts val="700"/>
              </a:spcBef>
              <a:spcAft>
                <a:spcPct val="0"/>
              </a:spcAft>
              <a:buClr>
                <a:srgbClr val="000000"/>
              </a:buClr>
              <a:buSzPct val="100000"/>
              <a:buFont typeface="Arial" charset="0"/>
              <a:buNone/>
              <a:tabLst/>
              <a:defRPr/>
            </a:pPr>
            <a:r>
              <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rPr>
              <a:t>By measuring the phase shift of a pulse, distance is calculated along a </a:t>
            </a:r>
            <a:r>
              <a:rPr kumimoji="0" lang="en-US" sz="2400" b="0" i="0" u="none" strike="noStrike" kern="0" cap="none" spc="0" normalizeH="0" baseline="0" noProof="0" dirty="0" err="1">
                <a:ln>
                  <a:noFill/>
                </a:ln>
                <a:solidFill>
                  <a:srgbClr val="000000"/>
                </a:solidFill>
                <a:effectLst/>
                <a:uLnTx/>
                <a:uFillTx/>
                <a:latin typeface="Arial"/>
                <a:ea typeface="ヒラギノ角ゴ ProN W3"/>
                <a:sym typeface="Arial" charset="0"/>
              </a:rPr>
              <a:t>sinusoidally</a:t>
            </a:r>
            <a:r>
              <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rPr>
              <a:t> modulated laser pulse.</a:t>
            </a:r>
          </a:p>
          <a:p>
            <a:pPr marL="0" marR="0" lvl="0" indent="0" algn="l" defTabSz="914400" rtl="0" eaLnBrk="0" fontAlgn="base" latinLnBrk="0" hangingPunct="0">
              <a:lnSpc>
                <a:spcPct val="100000"/>
              </a:lnSpc>
              <a:spcBef>
                <a:spcPts val="700"/>
              </a:spcBef>
              <a:spcAft>
                <a:spcPct val="0"/>
              </a:spcAft>
              <a:buClr>
                <a:srgbClr val="000000"/>
              </a:buClr>
              <a:buSzPct val="100000"/>
              <a:buFont typeface="Arial" charset="0"/>
              <a:buNone/>
              <a:tabLst/>
              <a:defRPr/>
            </a:pPr>
            <a:endPar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endParaRPr>
          </a:p>
          <a:p>
            <a:pPr marL="0" marR="0" lvl="0" indent="0" algn="l" defTabSz="914400" rtl="0" eaLnBrk="0" fontAlgn="base" latinLnBrk="0" hangingPunct="0">
              <a:lnSpc>
                <a:spcPct val="100000"/>
              </a:lnSpc>
              <a:spcBef>
                <a:spcPts val="700"/>
              </a:spcBef>
              <a:spcAft>
                <a:spcPct val="0"/>
              </a:spcAft>
              <a:buClr>
                <a:srgbClr val="000000"/>
              </a:buClr>
              <a:buSzPct val="100000"/>
              <a:buFont typeface="Arial" charset="0"/>
              <a:buNone/>
              <a:tabLst/>
              <a:defRPr/>
            </a:pPr>
            <a:endPar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endParaRPr>
          </a:p>
        </p:txBody>
      </p:sp>
      <p:sp>
        <p:nvSpPr>
          <p:cNvPr id="8" name="Rectangle 1"/>
          <p:cNvSpPr>
            <a:spLocks noGrp="1" noChangeArrowheads="1"/>
          </p:cNvSpPr>
          <p:nvPr>
            <p:ph type="title"/>
          </p:nvPr>
        </p:nvSpPr>
        <p:spPr>
          <a:xfrm>
            <a:off x="3581400" y="194469"/>
            <a:ext cx="5410200" cy="673100"/>
          </a:xfrm>
        </p:spPr>
        <p:txBody>
          <a:bodyPr/>
          <a:lstStyle/>
          <a:p>
            <a:pPr marL="55563" algn="r" eaLnBrk="1" hangingPunct="1">
              <a:lnSpc>
                <a:spcPts val="4425"/>
              </a:lnSpc>
              <a:defRPr/>
            </a:pPr>
            <a:r>
              <a:rPr lang="en-US" sz="2400" i="1" dirty="0">
                <a:solidFill>
                  <a:schemeClr val="bg1"/>
                </a:solidFill>
                <a:latin typeface="Arial" panose="020B0604020202020204" pitchFamily="34" charset="0"/>
                <a:cs typeface="Arial" panose="020B0604020202020204" pitchFamily="34" charset="0"/>
                <a:sym typeface="Gill Sans" charset="0"/>
              </a:rPr>
              <a:t>How is range measured? </a:t>
            </a:r>
          </a:p>
        </p:txBody>
      </p:sp>
    </p:spTree>
    <p:extLst>
      <p:ext uri="{BB962C8B-B14F-4D97-AF65-F5344CB8AC3E}">
        <p14:creationId xmlns:p14="http://schemas.microsoft.com/office/powerpoint/2010/main" val="287817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
          <p:cNvSpPr>
            <a:spLocks noGrp="1" noChangeArrowheads="1"/>
          </p:cNvSpPr>
          <p:nvPr>
            <p:ph type="title"/>
          </p:nvPr>
        </p:nvSpPr>
        <p:spPr>
          <a:xfrm>
            <a:off x="3581400" y="194469"/>
            <a:ext cx="5410200" cy="673100"/>
          </a:xfrm>
        </p:spPr>
        <p:txBody>
          <a:bodyPr/>
          <a:lstStyle/>
          <a:p>
            <a:pPr marL="55563" algn="r" eaLnBrk="1" hangingPunct="1">
              <a:lnSpc>
                <a:spcPts val="4425"/>
              </a:lnSpc>
              <a:defRPr/>
            </a:pPr>
            <a:r>
              <a:rPr lang="en-US" sz="2400" i="1" dirty="0">
                <a:solidFill>
                  <a:schemeClr val="bg1"/>
                </a:solidFill>
                <a:latin typeface="Arial" panose="020B0604020202020204" pitchFamily="34" charset="0"/>
                <a:cs typeface="Arial" panose="020B0604020202020204" pitchFamily="34" charset="0"/>
                <a:sym typeface="Gill Sans" charset="0"/>
              </a:rPr>
              <a:t>Advantages and disadvantages</a:t>
            </a:r>
          </a:p>
        </p:txBody>
      </p:sp>
      <p:sp>
        <p:nvSpPr>
          <p:cNvPr id="7" name="Content Placeholder 4"/>
          <p:cNvSpPr>
            <a:spLocks noGrp="1"/>
          </p:cNvSpPr>
          <p:nvPr>
            <p:ph idx="1"/>
          </p:nvPr>
        </p:nvSpPr>
        <p:spPr>
          <a:xfrm>
            <a:off x="166105" y="1143000"/>
            <a:ext cx="4326835" cy="5562600"/>
          </a:xfrm>
          <a:ln w="38100">
            <a:solidFill>
              <a:schemeClr val="tx2">
                <a:lumMod val="50000"/>
              </a:schemeClr>
            </a:solidFill>
          </a:ln>
        </p:spPr>
        <p:txBody>
          <a:bodyPr/>
          <a:lstStyle/>
          <a:p>
            <a:pPr marL="0" indent="0" algn="ctr">
              <a:buNone/>
            </a:pPr>
            <a:endParaRPr lang="en-US" sz="2400" b="1" dirty="0"/>
          </a:p>
          <a:p>
            <a:pPr marL="0" indent="0" algn="ctr">
              <a:buNone/>
            </a:pPr>
            <a:r>
              <a:rPr lang="en-US" sz="2400" b="1" dirty="0"/>
              <a:t>Time of flight</a:t>
            </a:r>
          </a:p>
          <a:p>
            <a:pPr marL="0" indent="0" algn="ctr">
              <a:buNone/>
            </a:pPr>
            <a:endParaRPr lang="en-US" sz="2400" dirty="0"/>
          </a:p>
          <a:p>
            <a:r>
              <a:rPr lang="en-US" sz="2400" dirty="0"/>
              <a:t>Range ~ 100–6000m</a:t>
            </a:r>
          </a:p>
          <a:p>
            <a:r>
              <a:rPr lang="en-US" sz="2400" dirty="0"/>
              <a:t>Accuracy ~ 1 mm</a:t>
            </a:r>
          </a:p>
          <a:p>
            <a:r>
              <a:rPr lang="en-US" sz="2400" dirty="0"/>
              <a:t>&lt; 300,000 pts/s</a:t>
            </a:r>
          </a:p>
          <a:p>
            <a:r>
              <a:rPr lang="en-US" sz="2400" dirty="0"/>
              <a:t>Slower, larger</a:t>
            </a:r>
          </a:p>
          <a:p>
            <a:pPr marL="0" indent="0">
              <a:buNone/>
            </a:pPr>
            <a:endParaRPr lang="en-US" sz="2400" dirty="0"/>
          </a:p>
          <a:p>
            <a:pPr marL="0" indent="0">
              <a:buNone/>
            </a:pPr>
            <a:endParaRPr lang="en-US" sz="2400" dirty="0"/>
          </a:p>
        </p:txBody>
      </p:sp>
      <p:sp>
        <p:nvSpPr>
          <p:cNvPr id="9" name="Content Placeholder 4"/>
          <p:cNvSpPr txBox="1">
            <a:spLocks/>
          </p:cNvSpPr>
          <p:nvPr/>
        </p:nvSpPr>
        <p:spPr bwMode="auto">
          <a:xfrm>
            <a:off x="4640427" y="1143000"/>
            <a:ext cx="4359965" cy="5562600"/>
          </a:xfrm>
          <a:prstGeom prst="rect">
            <a:avLst/>
          </a:prstGeom>
          <a:noFill/>
          <a:ln w="38100">
            <a:solidFill>
              <a:schemeClr val="tx2">
                <a:lumMod val="50000"/>
              </a:schemeClr>
            </a:solidFill>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91440" bIns="50800" numCol="1" anchor="t" anchorCtr="0" compatLnSpc="1">
            <a:prstTxWarp prst="textNoShape">
              <a:avLst/>
            </a:prstTxWarp>
          </a:bodyPr>
          <a:lstStyle>
            <a:lvl1pPr marL="382588" indent="-342900" algn="l" rtl="0" eaLnBrk="0" fontAlgn="base" hangingPunct="0">
              <a:spcBef>
                <a:spcPts val="700"/>
              </a:spcBef>
              <a:spcAft>
                <a:spcPct val="0"/>
              </a:spcAft>
              <a:buClr>
                <a:srgbClr val="000000"/>
              </a:buClr>
              <a:buSzPct val="100000"/>
              <a:buFont typeface="Arial" charset="0"/>
              <a:buChar char="•"/>
              <a:defRPr sz="3200">
                <a:solidFill>
                  <a:schemeClr val="tx1"/>
                </a:solidFill>
                <a:latin typeface="+mn-lt"/>
                <a:ea typeface="+mn-ea"/>
                <a:cs typeface="+mn-cs"/>
                <a:sym typeface="Arial" charset="0"/>
              </a:defRPr>
            </a:lvl1pPr>
            <a:lvl2pPr marL="731838" indent="-285750" algn="l" rtl="0" eaLnBrk="0" fontAlgn="base" hangingPunct="0">
              <a:spcBef>
                <a:spcPts val="600"/>
              </a:spcBef>
              <a:spcAft>
                <a:spcPct val="0"/>
              </a:spcAft>
              <a:buClr>
                <a:srgbClr val="000000"/>
              </a:buClr>
              <a:buSzPct val="80000"/>
              <a:buFont typeface="Wingdings" charset="0"/>
              <a:buChar char="Ø"/>
              <a:defRPr sz="2800">
                <a:solidFill>
                  <a:schemeClr val="tx1"/>
                </a:solidFill>
                <a:latin typeface="+mn-lt"/>
                <a:ea typeface="+mn-ea"/>
                <a:cs typeface="+mn-cs"/>
                <a:sym typeface="Arial" charset="0"/>
              </a:defRPr>
            </a:lvl2pPr>
            <a:lvl3pPr marL="1131888" indent="-228600" algn="l" rtl="0" eaLnBrk="0" fontAlgn="base" hangingPunct="0">
              <a:spcBef>
                <a:spcPts val="600"/>
              </a:spcBef>
              <a:spcAft>
                <a:spcPct val="0"/>
              </a:spcAft>
              <a:buClr>
                <a:srgbClr val="000000"/>
              </a:buClr>
              <a:buSzPct val="100000"/>
              <a:buFont typeface="Arial" charset="0"/>
              <a:buChar char="•"/>
              <a:defRPr sz="2400">
                <a:solidFill>
                  <a:schemeClr val="tx1"/>
                </a:solidFill>
                <a:latin typeface="+mn-lt"/>
                <a:ea typeface="+mn-ea"/>
                <a:cs typeface="+mn-cs"/>
                <a:sym typeface="Arial" charset="0"/>
              </a:defRPr>
            </a:lvl3pPr>
            <a:lvl4pPr marL="1589088" indent="-228600" algn="l" rtl="0" eaLnBrk="0" fontAlgn="base" hangingPunct="0">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4pPr>
            <a:lvl5pPr marL="2046288" indent="-228600" algn="l" rtl="0" eaLnBrk="0" fontAlgn="base" hangingPunct="0">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5pPr>
            <a:lvl6pPr marL="2503488" indent="-228600" algn="l" rtl="0" fontAlgn="base">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6pPr>
            <a:lvl7pPr marL="2960688" indent="-228600" algn="l" rtl="0" fontAlgn="base">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7pPr>
            <a:lvl8pPr marL="3417888" indent="-228600" algn="l" rtl="0" fontAlgn="base">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8pPr>
            <a:lvl9pPr marL="3875088" indent="-228600" algn="l" rtl="0" fontAlgn="base">
              <a:spcBef>
                <a:spcPts val="500"/>
              </a:spcBef>
              <a:spcAft>
                <a:spcPct val="0"/>
              </a:spcAft>
              <a:buClr>
                <a:srgbClr val="000000"/>
              </a:buClr>
              <a:buSzPct val="100000"/>
              <a:buFont typeface="Arial" charset="0"/>
              <a:buChar char="»"/>
              <a:defRPr sz="2000">
                <a:solidFill>
                  <a:schemeClr val="tx1"/>
                </a:solidFill>
                <a:latin typeface="+mn-lt"/>
                <a:ea typeface="+mn-ea"/>
                <a:cs typeface="+mn-cs"/>
                <a:sym typeface="Arial" charset="0"/>
              </a:defRPr>
            </a:lvl9pPr>
          </a:lstStyle>
          <a:p>
            <a:pPr marL="0" marR="0" lvl="0" indent="0" algn="ctr" defTabSz="914400" rtl="0" eaLnBrk="0" fontAlgn="base" latinLnBrk="0" hangingPunct="0">
              <a:lnSpc>
                <a:spcPct val="100000"/>
              </a:lnSpc>
              <a:spcBef>
                <a:spcPts val="700"/>
              </a:spcBef>
              <a:spcAft>
                <a:spcPct val="0"/>
              </a:spcAft>
              <a:buClr>
                <a:srgbClr val="000000"/>
              </a:buClr>
              <a:buSzPct val="100000"/>
              <a:buFont typeface="Arial" charset="0"/>
              <a:buNone/>
              <a:tabLst/>
              <a:defRPr/>
            </a:pPr>
            <a:endParaRPr kumimoji="0" lang="en-US" sz="2400" b="1" i="0" u="none" strike="noStrike" kern="0" cap="none" spc="0" normalizeH="0" baseline="0" noProof="0" dirty="0">
              <a:ln>
                <a:noFill/>
              </a:ln>
              <a:solidFill>
                <a:srgbClr val="000000"/>
              </a:solidFill>
              <a:effectLst/>
              <a:uLnTx/>
              <a:uFillTx/>
              <a:latin typeface="Arial"/>
              <a:ea typeface="ヒラギノ角ゴ ProN W3"/>
              <a:sym typeface="Arial" charset="0"/>
            </a:endParaRPr>
          </a:p>
          <a:p>
            <a:pPr marL="0" marR="0" lvl="0" indent="0" algn="ctr" defTabSz="914400" rtl="0" eaLnBrk="0" fontAlgn="base" latinLnBrk="0" hangingPunct="0">
              <a:lnSpc>
                <a:spcPct val="100000"/>
              </a:lnSpc>
              <a:spcBef>
                <a:spcPts val="700"/>
              </a:spcBef>
              <a:spcAft>
                <a:spcPct val="0"/>
              </a:spcAft>
              <a:buClr>
                <a:srgbClr val="000000"/>
              </a:buClr>
              <a:buSzPct val="100000"/>
              <a:buFont typeface="Arial" charset="0"/>
              <a:buNone/>
              <a:tabLst/>
              <a:defRPr/>
            </a:pPr>
            <a:r>
              <a:rPr kumimoji="0" lang="en-US" sz="2400" b="1" i="0" u="none" strike="noStrike" kern="0" cap="none" spc="0" normalizeH="0" baseline="0" noProof="0" dirty="0">
                <a:ln>
                  <a:noFill/>
                </a:ln>
                <a:solidFill>
                  <a:srgbClr val="000000"/>
                </a:solidFill>
                <a:effectLst/>
                <a:uLnTx/>
                <a:uFillTx/>
                <a:latin typeface="Arial"/>
                <a:ea typeface="ヒラギノ角ゴ ProN W3"/>
                <a:sym typeface="Arial" charset="0"/>
              </a:rPr>
              <a:t>Phase shift</a:t>
            </a:r>
          </a:p>
          <a:p>
            <a:pPr marL="0" marR="0" lvl="0" indent="0" algn="ctr" defTabSz="914400" rtl="0" eaLnBrk="0" fontAlgn="base" latinLnBrk="0" hangingPunct="0">
              <a:lnSpc>
                <a:spcPct val="100000"/>
              </a:lnSpc>
              <a:spcBef>
                <a:spcPts val="700"/>
              </a:spcBef>
              <a:spcAft>
                <a:spcPct val="0"/>
              </a:spcAft>
              <a:buClr>
                <a:srgbClr val="000000"/>
              </a:buClr>
              <a:buSzPct val="100000"/>
              <a:buFont typeface="Arial" charset="0"/>
              <a:buNone/>
              <a:tabLst/>
              <a:defRPr/>
            </a:pPr>
            <a:endPar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endParaRPr>
          </a:p>
          <a:p>
            <a:pPr marL="382588" marR="0" lvl="0" indent="-342900" algn="l" defTabSz="914400" rtl="0" eaLnBrk="0" fontAlgn="base" latinLnBrk="0" hangingPunct="0">
              <a:lnSpc>
                <a:spcPct val="100000"/>
              </a:lnSpc>
              <a:spcBef>
                <a:spcPts val="700"/>
              </a:spcBef>
              <a:spcAft>
                <a:spcPct val="0"/>
              </a:spcAft>
              <a:buClr>
                <a:srgbClr val="000000"/>
              </a:buClr>
              <a:buSzPct val="100000"/>
              <a:buFont typeface="Arial" charset="0"/>
              <a:buChar char="•"/>
              <a:tabLst/>
              <a:defRPr/>
            </a:pPr>
            <a:r>
              <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rPr>
              <a:t>Range ~ 0–100m</a:t>
            </a:r>
          </a:p>
          <a:p>
            <a:pPr marL="382588" marR="0" lvl="0" indent="-342900" algn="l" defTabSz="914400" rtl="0" eaLnBrk="0" fontAlgn="base" latinLnBrk="0" hangingPunct="0">
              <a:lnSpc>
                <a:spcPct val="100000"/>
              </a:lnSpc>
              <a:spcBef>
                <a:spcPts val="700"/>
              </a:spcBef>
              <a:spcAft>
                <a:spcPct val="0"/>
              </a:spcAft>
              <a:buClr>
                <a:srgbClr val="000000"/>
              </a:buClr>
              <a:buSzPct val="100000"/>
              <a:buFont typeface="Arial" charset="0"/>
              <a:buChar char="•"/>
              <a:tabLst/>
              <a:defRPr/>
            </a:pPr>
            <a:r>
              <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rPr>
              <a:t>Accuracy ~ 1 micron</a:t>
            </a:r>
          </a:p>
          <a:p>
            <a:pPr marL="382588" marR="0" lvl="0" indent="-342900" algn="l" defTabSz="914400" rtl="0" eaLnBrk="0" fontAlgn="base" latinLnBrk="0" hangingPunct="0">
              <a:lnSpc>
                <a:spcPct val="100000"/>
              </a:lnSpc>
              <a:spcBef>
                <a:spcPts val="700"/>
              </a:spcBef>
              <a:spcAft>
                <a:spcPct val="0"/>
              </a:spcAft>
              <a:buClr>
                <a:srgbClr val="000000"/>
              </a:buClr>
              <a:buSzPct val="100000"/>
              <a:buFont typeface="Arial" charset="0"/>
              <a:buChar char="•"/>
              <a:tabLst/>
              <a:defRPr/>
            </a:pPr>
            <a:r>
              <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rPr>
              <a:t>&gt; 1,000,000 </a:t>
            </a:r>
            <a:r>
              <a:rPr kumimoji="0" lang="en-US" sz="2400" b="0" i="0" u="none" strike="noStrike" kern="0" cap="none" spc="0" normalizeH="0" baseline="0" noProof="0" dirty="0" err="1">
                <a:ln>
                  <a:noFill/>
                </a:ln>
                <a:solidFill>
                  <a:srgbClr val="000000"/>
                </a:solidFill>
                <a:effectLst/>
                <a:uLnTx/>
                <a:uFillTx/>
                <a:latin typeface="Arial"/>
                <a:ea typeface="ヒラギノ角ゴ ProN W3"/>
                <a:sym typeface="Arial" charset="0"/>
              </a:rPr>
              <a:t>pts</a:t>
            </a:r>
            <a:r>
              <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rPr>
              <a:t>/s</a:t>
            </a:r>
          </a:p>
          <a:p>
            <a:pPr marL="382588" marR="0" lvl="0" indent="-342900" algn="l" defTabSz="914400" rtl="0" eaLnBrk="0" fontAlgn="base" latinLnBrk="0" hangingPunct="0">
              <a:lnSpc>
                <a:spcPct val="100000"/>
              </a:lnSpc>
              <a:spcBef>
                <a:spcPts val="700"/>
              </a:spcBef>
              <a:spcAft>
                <a:spcPct val="0"/>
              </a:spcAft>
              <a:buClr>
                <a:srgbClr val="000000"/>
              </a:buClr>
              <a:buSzPct val="100000"/>
              <a:buFont typeface="Arial" charset="0"/>
              <a:buChar char="•"/>
              <a:tabLst/>
              <a:defRPr/>
            </a:pPr>
            <a:r>
              <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rPr>
              <a:t>Noise in data</a:t>
            </a:r>
          </a:p>
          <a:p>
            <a:pPr marL="0" marR="0" lvl="0" indent="0" algn="l" defTabSz="914400" rtl="0" eaLnBrk="0" fontAlgn="base" latinLnBrk="0" hangingPunct="0">
              <a:lnSpc>
                <a:spcPct val="100000"/>
              </a:lnSpc>
              <a:spcBef>
                <a:spcPts val="700"/>
              </a:spcBef>
              <a:spcAft>
                <a:spcPct val="0"/>
              </a:spcAft>
              <a:buClr>
                <a:srgbClr val="000000"/>
              </a:buClr>
              <a:buSzPct val="100000"/>
              <a:buFont typeface="Arial" charset="0"/>
              <a:buNone/>
              <a:tabLst/>
              <a:defRPr/>
            </a:pPr>
            <a:endPar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endParaRPr>
          </a:p>
          <a:p>
            <a:pPr marL="0" marR="0" lvl="0" indent="0" algn="l" defTabSz="914400" rtl="0" eaLnBrk="0" fontAlgn="base" latinLnBrk="0" hangingPunct="0">
              <a:lnSpc>
                <a:spcPct val="100000"/>
              </a:lnSpc>
              <a:spcBef>
                <a:spcPts val="700"/>
              </a:spcBef>
              <a:spcAft>
                <a:spcPct val="0"/>
              </a:spcAft>
              <a:buClr>
                <a:srgbClr val="000000"/>
              </a:buClr>
              <a:buSzPct val="100000"/>
              <a:buFont typeface="Arial" charset="0"/>
              <a:buNone/>
              <a:tabLst/>
              <a:defRPr/>
            </a:pPr>
            <a:endParaRPr kumimoji="0" lang="en-US" sz="2400" b="0" i="0" u="none" strike="noStrike" kern="0" cap="none" spc="0" normalizeH="0" baseline="0" noProof="0" dirty="0">
              <a:ln>
                <a:noFill/>
              </a:ln>
              <a:solidFill>
                <a:srgbClr val="000000"/>
              </a:solidFill>
              <a:effectLst/>
              <a:uLnTx/>
              <a:uFillTx/>
              <a:latin typeface="Arial"/>
              <a:ea typeface="ヒラギノ角ゴ ProN W3"/>
              <a:sym typeface="Arial" charset="0"/>
            </a:endParaRPr>
          </a:p>
        </p:txBody>
      </p:sp>
    </p:spTree>
    <p:extLst>
      <p:ext uri="{BB962C8B-B14F-4D97-AF65-F5344CB8AC3E}">
        <p14:creationId xmlns:p14="http://schemas.microsoft.com/office/powerpoint/2010/main" val="663608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990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10" name="Rectangle 1"/>
          <p:cNvSpPr>
            <a:spLocks noGrp="1" noChangeArrowheads="1"/>
          </p:cNvSpPr>
          <p:nvPr>
            <p:ph type="title"/>
          </p:nvPr>
        </p:nvSpPr>
        <p:spPr>
          <a:xfrm>
            <a:off x="3581400" y="194469"/>
            <a:ext cx="5410200" cy="673100"/>
          </a:xfrm>
        </p:spPr>
        <p:txBody>
          <a:bodyPr/>
          <a:lstStyle/>
          <a:p>
            <a:pPr marL="55563" algn="r" eaLnBrk="1" hangingPunct="1">
              <a:lnSpc>
                <a:spcPts val="4425"/>
              </a:lnSpc>
              <a:defRPr/>
            </a:pPr>
            <a:r>
              <a:rPr lang="en-US" sz="2400" i="1" dirty="0">
                <a:solidFill>
                  <a:schemeClr val="bg1"/>
                </a:solidFill>
                <a:latin typeface="Arial" panose="020B0604020202020204" pitchFamily="34" charset="0"/>
                <a:cs typeface="Arial" panose="020B0604020202020204" pitchFamily="34" charset="0"/>
                <a:sym typeface="Gill Sans" charset="0"/>
              </a:rPr>
              <a:t>A Suite of Lidar Platforms</a:t>
            </a:r>
          </a:p>
        </p:txBody>
      </p:sp>
      <p:grpSp>
        <p:nvGrpSpPr>
          <p:cNvPr id="21" name="Group 20"/>
          <p:cNvGrpSpPr>
            <a:grpSpLocks/>
          </p:cNvGrpSpPr>
          <p:nvPr/>
        </p:nvGrpSpPr>
        <p:grpSpPr bwMode="auto">
          <a:xfrm>
            <a:off x="4343400" y="4419600"/>
            <a:ext cx="4650681" cy="2307102"/>
            <a:chOff x="-83" y="0"/>
            <a:chExt cx="2400" cy="1386"/>
          </a:xfrm>
        </p:grpSpPr>
        <p:pic>
          <p:nvPicPr>
            <p:cNvPr id="22" name="Picture 2" descr="A-Train Concept Drawing"/>
            <p:cNvPicPr>
              <a:picLocks noChangeAspect="1" noChangeArrowheads="1"/>
            </p:cNvPicPr>
            <p:nvPr/>
          </p:nvPicPr>
          <p:blipFill rotWithShape="1">
            <a:blip r:embed="rId4" cstate="screen"/>
            <a:srcRect b="9399"/>
            <a:stretch/>
          </p:blipFill>
          <p:spPr bwMode="auto">
            <a:xfrm>
              <a:off x="-83" y="0"/>
              <a:ext cx="2400" cy="1386"/>
            </a:xfrm>
            <a:prstGeom prst="rect">
              <a:avLst/>
            </a:prstGeom>
            <a:noFill/>
            <a:ln w="9525">
              <a:noFill/>
              <a:miter lim="800000"/>
              <a:headEnd/>
              <a:tailEnd/>
            </a:ln>
          </p:spPr>
        </p:pic>
        <p:sp>
          <p:nvSpPr>
            <p:cNvPr id="23" name="Freeform 8">
              <a:hlinkClick r:id="rId5" tooltip="Aqua"/>
              <a:hlinkHover r:id="rId6"/>
            </p:cNvPr>
            <p:cNvSpPr>
              <a:spLocks/>
            </p:cNvSpPr>
            <p:nvPr/>
          </p:nvSpPr>
          <p:spPr bwMode="auto">
            <a:xfrm>
              <a:off x="1992" y="282"/>
              <a:ext cx="246" cy="192"/>
            </a:xfrm>
            <a:custGeom>
              <a:avLst/>
              <a:gdLst>
                <a:gd name="T0" fmla="*/ 300 w 246"/>
                <a:gd name="T1" fmla="*/ 72 h 192"/>
                <a:gd name="T2" fmla="*/ 180 w 246"/>
                <a:gd name="T3" fmla="*/ 162 h 192"/>
                <a:gd name="T4" fmla="*/ 156 w 246"/>
                <a:gd name="T5" fmla="*/ 192 h 192"/>
                <a:gd name="T6" fmla="*/ 66 w 246"/>
                <a:gd name="T7" fmla="*/ 180 h 192"/>
                <a:gd name="T8" fmla="*/ 0 w 246"/>
                <a:gd name="T9" fmla="*/ 156 h 192"/>
                <a:gd name="T10" fmla="*/ 18 w 246"/>
                <a:gd name="T11" fmla="*/ 126 h 192"/>
                <a:gd name="T12" fmla="*/ 36 w 246"/>
                <a:gd name="T13" fmla="*/ 84 h 192"/>
                <a:gd name="T14" fmla="*/ 96 w 246"/>
                <a:gd name="T15" fmla="*/ 72 h 192"/>
                <a:gd name="T16" fmla="*/ 102 w 246"/>
                <a:gd name="T17" fmla="*/ 36 h 192"/>
                <a:gd name="T18" fmla="*/ 246 w 246"/>
                <a:gd name="T19" fmla="*/ 0 h 192"/>
                <a:gd name="T20" fmla="*/ 300 w 246"/>
                <a:gd name="T21" fmla="*/ 72 h 19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46"/>
                <a:gd name="T34" fmla="*/ 0 h 192"/>
                <a:gd name="T35" fmla="*/ 246 w 246"/>
                <a:gd name="T36" fmla="*/ 192 h 19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46" h="192">
                  <a:moveTo>
                    <a:pt x="300" y="72"/>
                  </a:moveTo>
                  <a:lnTo>
                    <a:pt x="180" y="162"/>
                  </a:lnTo>
                  <a:lnTo>
                    <a:pt x="156" y="192"/>
                  </a:lnTo>
                  <a:lnTo>
                    <a:pt x="66" y="180"/>
                  </a:lnTo>
                  <a:lnTo>
                    <a:pt x="0" y="156"/>
                  </a:lnTo>
                  <a:lnTo>
                    <a:pt x="18" y="126"/>
                  </a:lnTo>
                  <a:lnTo>
                    <a:pt x="36" y="84"/>
                  </a:lnTo>
                  <a:lnTo>
                    <a:pt x="96" y="72"/>
                  </a:lnTo>
                  <a:lnTo>
                    <a:pt x="102" y="36"/>
                  </a:lnTo>
                  <a:lnTo>
                    <a:pt x="246" y="0"/>
                  </a:lnTo>
                  <a:lnTo>
                    <a:pt x="300" y="72"/>
                  </a:lnTo>
                  <a:close/>
                </a:path>
              </a:pathLst>
            </a:custGeom>
            <a:noFill/>
            <a:ln w="9525">
              <a:noFill/>
              <a:round/>
              <a:headEnd/>
              <a:tailEnd/>
            </a:ln>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Times New Roman" pitchFamily="18" charset="0"/>
                <a:ea typeface="ヒラギノ角ゴ ProN W3" charset="0"/>
                <a:cs typeface="+mn-cs"/>
                <a:sym typeface="Arial" charset="0"/>
              </a:endParaRPr>
            </a:p>
          </p:txBody>
        </p:sp>
        <p:sp>
          <p:nvSpPr>
            <p:cNvPr id="24" name="Freeform 7">
              <a:hlinkClick r:id="rId7" tooltip="CALIPSO"/>
              <a:hlinkHover r:id="rId8"/>
            </p:cNvPr>
            <p:cNvSpPr>
              <a:spLocks/>
            </p:cNvSpPr>
            <p:nvPr/>
          </p:nvSpPr>
          <p:spPr bwMode="auto">
            <a:xfrm>
              <a:off x="810" y="102"/>
              <a:ext cx="1140" cy="840"/>
            </a:xfrm>
            <a:custGeom>
              <a:avLst/>
              <a:gdLst>
                <a:gd name="T0" fmla="*/ 1056 w 1140"/>
                <a:gd name="T1" fmla="*/ 0 h 840"/>
                <a:gd name="T2" fmla="*/ 1140 w 1140"/>
                <a:gd name="T3" fmla="*/ 120 h 840"/>
                <a:gd name="T4" fmla="*/ 972 w 1140"/>
                <a:gd name="T5" fmla="*/ 252 h 840"/>
                <a:gd name="T6" fmla="*/ 924 w 1140"/>
                <a:gd name="T7" fmla="*/ 204 h 840"/>
                <a:gd name="T8" fmla="*/ 942 w 1140"/>
                <a:gd name="T9" fmla="*/ 354 h 840"/>
                <a:gd name="T10" fmla="*/ 930 w 1140"/>
                <a:gd name="T11" fmla="*/ 372 h 840"/>
                <a:gd name="T12" fmla="*/ 900 w 1140"/>
                <a:gd name="T13" fmla="*/ 372 h 840"/>
                <a:gd name="T14" fmla="*/ 882 w 1140"/>
                <a:gd name="T15" fmla="*/ 462 h 840"/>
                <a:gd name="T16" fmla="*/ 798 w 1140"/>
                <a:gd name="T17" fmla="*/ 474 h 840"/>
                <a:gd name="T18" fmla="*/ 726 w 1140"/>
                <a:gd name="T19" fmla="*/ 462 h 840"/>
                <a:gd name="T20" fmla="*/ 690 w 1140"/>
                <a:gd name="T21" fmla="*/ 480 h 840"/>
                <a:gd name="T22" fmla="*/ 606 w 1140"/>
                <a:gd name="T23" fmla="*/ 390 h 840"/>
                <a:gd name="T24" fmla="*/ 678 w 1140"/>
                <a:gd name="T25" fmla="*/ 492 h 840"/>
                <a:gd name="T26" fmla="*/ 576 w 1140"/>
                <a:gd name="T27" fmla="*/ 576 h 840"/>
                <a:gd name="T28" fmla="*/ 486 w 1140"/>
                <a:gd name="T29" fmla="*/ 468 h 840"/>
                <a:gd name="T30" fmla="*/ 510 w 1140"/>
                <a:gd name="T31" fmla="*/ 522 h 840"/>
                <a:gd name="T32" fmla="*/ 558 w 1140"/>
                <a:gd name="T33" fmla="*/ 594 h 840"/>
                <a:gd name="T34" fmla="*/ 420 w 1140"/>
                <a:gd name="T35" fmla="*/ 684 h 840"/>
                <a:gd name="T36" fmla="*/ 324 w 1140"/>
                <a:gd name="T37" fmla="*/ 576 h 840"/>
                <a:gd name="T38" fmla="*/ 342 w 1140"/>
                <a:gd name="T39" fmla="*/ 624 h 840"/>
                <a:gd name="T40" fmla="*/ 402 w 1140"/>
                <a:gd name="T41" fmla="*/ 720 h 840"/>
                <a:gd name="T42" fmla="*/ 234 w 1140"/>
                <a:gd name="T43" fmla="*/ 840 h 840"/>
                <a:gd name="T44" fmla="*/ 108 w 1140"/>
                <a:gd name="T45" fmla="*/ 690 h 840"/>
                <a:gd name="T46" fmla="*/ 96 w 1140"/>
                <a:gd name="T47" fmla="*/ 678 h 840"/>
                <a:gd name="T48" fmla="*/ 60 w 1140"/>
                <a:gd name="T49" fmla="*/ 612 h 840"/>
                <a:gd name="T50" fmla="*/ 0 w 1140"/>
                <a:gd name="T51" fmla="*/ 522 h 840"/>
                <a:gd name="T52" fmla="*/ 192 w 1140"/>
                <a:gd name="T53" fmla="*/ 426 h 840"/>
                <a:gd name="T54" fmla="*/ 294 w 1140"/>
                <a:gd name="T55" fmla="*/ 546 h 840"/>
                <a:gd name="T56" fmla="*/ 288 w 1140"/>
                <a:gd name="T57" fmla="*/ 516 h 840"/>
                <a:gd name="T58" fmla="*/ 216 w 1140"/>
                <a:gd name="T59" fmla="*/ 408 h 840"/>
                <a:gd name="T60" fmla="*/ 366 w 1140"/>
                <a:gd name="T61" fmla="*/ 336 h 840"/>
                <a:gd name="T62" fmla="*/ 450 w 1140"/>
                <a:gd name="T63" fmla="*/ 438 h 840"/>
                <a:gd name="T64" fmla="*/ 432 w 1140"/>
                <a:gd name="T65" fmla="*/ 396 h 840"/>
                <a:gd name="T66" fmla="*/ 384 w 1140"/>
                <a:gd name="T67" fmla="*/ 324 h 840"/>
                <a:gd name="T68" fmla="*/ 1056 w 1140"/>
                <a:gd name="T69" fmla="*/ 0 h 8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40"/>
                <a:gd name="T106" fmla="*/ 0 h 840"/>
                <a:gd name="T107" fmla="*/ 1140 w 1140"/>
                <a:gd name="T108" fmla="*/ 840 h 8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40" h="840">
                  <a:moveTo>
                    <a:pt x="1056" y="0"/>
                  </a:moveTo>
                  <a:lnTo>
                    <a:pt x="1140" y="120"/>
                  </a:lnTo>
                  <a:lnTo>
                    <a:pt x="972" y="252"/>
                  </a:lnTo>
                  <a:lnTo>
                    <a:pt x="924" y="204"/>
                  </a:lnTo>
                  <a:lnTo>
                    <a:pt x="942" y="354"/>
                  </a:lnTo>
                  <a:lnTo>
                    <a:pt x="930" y="372"/>
                  </a:lnTo>
                  <a:lnTo>
                    <a:pt x="900" y="372"/>
                  </a:lnTo>
                  <a:lnTo>
                    <a:pt x="882" y="462"/>
                  </a:lnTo>
                  <a:lnTo>
                    <a:pt x="798" y="474"/>
                  </a:lnTo>
                  <a:lnTo>
                    <a:pt x="726" y="462"/>
                  </a:lnTo>
                  <a:lnTo>
                    <a:pt x="690" y="480"/>
                  </a:lnTo>
                  <a:lnTo>
                    <a:pt x="606" y="390"/>
                  </a:lnTo>
                  <a:lnTo>
                    <a:pt x="678" y="492"/>
                  </a:lnTo>
                  <a:lnTo>
                    <a:pt x="576" y="576"/>
                  </a:lnTo>
                  <a:lnTo>
                    <a:pt x="486" y="468"/>
                  </a:lnTo>
                  <a:lnTo>
                    <a:pt x="510" y="522"/>
                  </a:lnTo>
                  <a:lnTo>
                    <a:pt x="558" y="594"/>
                  </a:lnTo>
                  <a:lnTo>
                    <a:pt x="420" y="684"/>
                  </a:lnTo>
                  <a:lnTo>
                    <a:pt x="324" y="576"/>
                  </a:lnTo>
                  <a:lnTo>
                    <a:pt x="342" y="624"/>
                  </a:lnTo>
                  <a:lnTo>
                    <a:pt x="402" y="720"/>
                  </a:lnTo>
                  <a:lnTo>
                    <a:pt x="234" y="840"/>
                  </a:lnTo>
                  <a:lnTo>
                    <a:pt x="108" y="690"/>
                  </a:lnTo>
                  <a:lnTo>
                    <a:pt x="96" y="678"/>
                  </a:lnTo>
                  <a:lnTo>
                    <a:pt x="60" y="612"/>
                  </a:lnTo>
                  <a:lnTo>
                    <a:pt x="0" y="522"/>
                  </a:lnTo>
                  <a:lnTo>
                    <a:pt x="192" y="426"/>
                  </a:lnTo>
                  <a:lnTo>
                    <a:pt x="294" y="546"/>
                  </a:lnTo>
                  <a:lnTo>
                    <a:pt x="288" y="516"/>
                  </a:lnTo>
                  <a:lnTo>
                    <a:pt x="216" y="408"/>
                  </a:lnTo>
                  <a:lnTo>
                    <a:pt x="366" y="336"/>
                  </a:lnTo>
                  <a:lnTo>
                    <a:pt x="450" y="438"/>
                  </a:lnTo>
                  <a:lnTo>
                    <a:pt x="432" y="396"/>
                  </a:lnTo>
                  <a:lnTo>
                    <a:pt x="384" y="324"/>
                  </a:lnTo>
                  <a:lnTo>
                    <a:pt x="1056" y="0"/>
                  </a:lnTo>
                  <a:close/>
                </a:path>
              </a:pathLst>
            </a:custGeom>
            <a:noFill/>
            <a:ln w="9525">
              <a:noFill/>
              <a:round/>
              <a:headEnd/>
              <a:tailEnd/>
            </a:ln>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Times New Roman" pitchFamily="18" charset="0"/>
                <a:ea typeface="ヒラギノ角ゴ ProN W3" charset="0"/>
                <a:cs typeface="+mn-cs"/>
                <a:sym typeface="Arial" charset="0"/>
              </a:endParaRPr>
            </a:p>
          </p:txBody>
        </p:sp>
        <p:sp>
          <p:nvSpPr>
            <p:cNvPr id="25" name="Freeform 6">
              <a:hlinkClick r:id="rId7" tooltip="CloudSat"/>
              <a:hlinkHover r:id="rId9"/>
            </p:cNvPr>
            <p:cNvSpPr>
              <a:spLocks/>
            </p:cNvSpPr>
            <p:nvPr/>
          </p:nvSpPr>
          <p:spPr bwMode="auto">
            <a:xfrm>
              <a:off x="420" y="168"/>
              <a:ext cx="318" cy="234"/>
            </a:xfrm>
            <a:custGeom>
              <a:avLst/>
              <a:gdLst>
                <a:gd name="T0" fmla="*/ 264 w 318"/>
                <a:gd name="T1" fmla="*/ 0 h 234"/>
                <a:gd name="T2" fmla="*/ 300 w 318"/>
                <a:gd name="T3" fmla="*/ 30 h 234"/>
                <a:gd name="T4" fmla="*/ 318 w 318"/>
                <a:gd name="T5" fmla="*/ 102 h 234"/>
                <a:gd name="T6" fmla="*/ 240 w 318"/>
                <a:gd name="T7" fmla="*/ 144 h 234"/>
                <a:gd name="T8" fmla="*/ 246 w 318"/>
                <a:gd name="T9" fmla="*/ 192 h 234"/>
                <a:gd name="T10" fmla="*/ 228 w 318"/>
                <a:gd name="T11" fmla="*/ 234 h 234"/>
                <a:gd name="T12" fmla="*/ 198 w 318"/>
                <a:gd name="T13" fmla="*/ 222 h 234"/>
                <a:gd name="T14" fmla="*/ 120 w 318"/>
                <a:gd name="T15" fmla="*/ 186 h 234"/>
                <a:gd name="T16" fmla="*/ 48 w 318"/>
                <a:gd name="T17" fmla="*/ 186 h 234"/>
                <a:gd name="T18" fmla="*/ 30 w 318"/>
                <a:gd name="T19" fmla="*/ 168 h 234"/>
                <a:gd name="T20" fmla="*/ 12 w 318"/>
                <a:gd name="T21" fmla="*/ 162 h 234"/>
                <a:gd name="T22" fmla="*/ 6 w 318"/>
                <a:gd name="T23" fmla="*/ 102 h 234"/>
                <a:gd name="T24" fmla="*/ 0 w 318"/>
                <a:gd name="T25" fmla="*/ 60 h 234"/>
                <a:gd name="T26" fmla="*/ 90 w 318"/>
                <a:gd name="T27" fmla="*/ 54 h 234"/>
                <a:gd name="T28" fmla="*/ 126 w 318"/>
                <a:gd name="T29" fmla="*/ 90 h 234"/>
                <a:gd name="T30" fmla="*/ 144 w 318"/>
                <a:gd name="T31" fmla="*/ 54 h 234"/>
                <a:gd name="T32" fmla="*/ 192 w 318"/>
                <a:gd name="T33" fmla="*/ 30 h 234"/>
                <a:gd name="T34" fmla="*/ 192 w 318"/>
                <a:gd name="T35" fmla="*/ 0 h 234"/>
                <a:gd name="T36" fmla="*/ 264 w 318"/>
                <a:gd name="T37" fmla="*/ 0 h 23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8"/>
                <a:gd name="T58" fmla="*/ 0 h 234"/>
                <a:gd name="T59" fmla="*/ 318 w 318"/>
                <a:gd name="T60" fmla="*/ 234 h 23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8" h="234">
                  <a:moveTo>
                    <a:pt x="264" y="0"/>
                  </a:moveTo>
                  <a:lnTo>
                    <a:pt x="300" y="30"/>
                  </a:lnTo>
                  <a:lnTo>
                    <a:pt x="318" y="102"/>
                  </a:lnTo>
                  <a:lnTo>
                    <a:pt x="240" y="144"/>
                  </a:lnTo>
                  <a:lnTo>
                    <a:pt x="246" y="192"/>
                  </a:lnTo>
                  <a:lnTo>
                    <a:pt x="228" y="234"/>
                  </a:lnTo>
                  <a:lnTo>
                    <a:pt x="198" y="222"/>
                  </a:lnTo>
                  <a:lnTo>
                    <a:pt x="120" y="186"/>
                  </a:lnTo>
                  <a:lnTo>
                    <a:pt x="48" y="186"/>
                  </a:lnTo>
                  <a:lnTo>
                    <a:pt x="30" y="168"/>
                  </a:lnTo>
                  <a:lnTo>
                    <a:pt x="12" y="162"/>
                  </a:lnTo>
                  <a:lnTo>
                    <a:pt x="6" y="102"/>
                  </a:lnTo>
                  <a:lnTo>
                    <a:pt x="0" y="60"/>
                  </a:lnTo>
                  <a:lnTo>
                    <a:pt x="90" y="54"/>
                  </a:lnTo>
                  <a:lnTo>
                    <a:pt x="126" y="90"/>
                  </a:lnTo>
                  <a:lnTo>
                    <a:pt x="144" y="54"/>
                  </a:lnTo>
                  <a:lnTo>
                    <a:pt x="192" y="30"/>
                  </a:lnTo>
                  <a:lnTo>
                    <a:pt x="192" y="0"/>
                  </a:lnTo>
                  <a:lnTo>
                    <a:pt x="264" y="0"/>
                  </a:lnTo>
                  <a:close/>
                </a:path>
              </a:pathLst>
            </a:custGeom>
            <a:noFill/>
            <a:ln w="9525">
              <a:noFill/>
              <a:round/>
              <a:headEnd/>
              <a:tailEnd/>
            </a:ln>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Times New Roman" pitchFamily="18" charset="0"/>
                <a:ea typeface="ヒラギノ角ゴ ProN W3" charset="0"/>
                <a:cs typeface="+mn-cs"/>
                <a:sym typeface="Arial" charset="0"/>
              </a:endParaRPr>
            </a:p>
          </p:txBody>
        </p:sp>
        <p:sp>
          <p:nvSpPr>
            <p:cNvPr id="26" name="Freeform 5">
              <a:hlinkClick r:id="rId10" tooltip="Parasol"/>
              <a:hlinkHover r:id="rId11"/>
            </p:cNvPr>
            <p:cNvSpPr>
              <a:spLocks/>
            </p:cNvSpPr>
            <p:nvPr/>
          </p:nvSpPr>
          <p:spPr bwMode="auto">
            <a:xfrm>
              <a:off x="234" y="402"/>
              <a:ext cx="228" cy="192"/>
            </a:xfrm>
            <a:custGeom>
              <a:avLst/>
              <a:gdLst>
                <a:gd name="T0" fmla="*/ 186 w 228"/>
                <a:gd name="T1" fmla="*/ 0 h 192"/>
                <a:gd name="T2" fmla="*/ 228 w 228"/>
                <a:gd name="T3" fmla="*/ 54 h 192"/>
                <a:gd name="T4" fmla="*/ 96 w 228"/>
                <a:gd name="T5" fmla="*/ 120 h 192"/>
                <a:gd name="T6" fmla="*/ 96 w 228"/>
                <a:gd name="T7" fmla="*/ 168 h 192"/>
                <a:gd name="T8" fmla="*/ 30 w 228"/>
                <a:gd name="T9" fmla="*/ 192 h 192"/>
                <a:gd name="T10" fmla="*/ 6 w 228"/>
                <a:gd name="T11" fmla="*/ 174 h 192"/>
                <a:gd name="T12" fmla="*/ 0 w 228"/>
                <a:gd name="T13" fmla="*/ 78 h 192"/>
                <a:gd name="T14" fmla="*/ 48 w 228"/>
                <a:gd name="T15" fmla="*/ 48 h 192"/>
                <a:gd name="T16" fmla="*/ 42 w 228"/>
                <a:gd name="T17" fmla="*/ 36 h 192"/>
                <a:gd name="T18" fmla="*/ 186 w 228"/>
                <a:gd name="T19" fmla="*/ 0 h 19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8"/>
                <a:gd name="T31" fmla="*/ 0 h 192"/>
                <a:gd name="T32" fmla="*/ 228 w 228"/>
                <a:gd name="T33" fmla="*/ 192 h 19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8" h="192">
                  <a:moveTo>
                    <a:pt x="186" y="0"/>
                  </a:moveTo>
                  <a:lnTo>
                    <a:pt x="228" y="54"/>
                  </a:lnTo>
                  <a:lnTo>
                    <a:pt x="96" y="120"/>
                  </a:lnTo>
                  <a:lnTo>
                    <a:pt x="96" y="168"/>
                  </a:lnTo>
                  <a:lnTo>
                    <a:pt x="30" y="192"/>
                  </a:lnTo>
                  <a:lnTo>
                    <a:pt x="6" y="174"/>
                  </a:lnTo>
                  <a:lnTo>
                    <a:pt x="0" y="78"/>
                  </a:lnTo>
                  <a:lnTo>
                    <a:pt x="48" y="48"/>
                  </a:lnTo>
                  <a:lnTo>
                    <a:pt x="42" y="36"/>
                  </a:lnTo>
                  <a:lnTo>
                    <a:pt x="186" y="0"/>
                  </a:lnTo>
                  <a:close/>
                </a:path>
              </a:pathLst>
            </a:custGeom>
            <a:noFill/>
            <a:ln w="9525">
              <a:noFill/>
              <a:round/>
              <a:headEnd/>
              <a:tailEnd/>
            </a:ln>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Times New Roman" pitchFamily="18" charset="0"/>
                <a:ea typeface="ヒラギノ角ゴ ProN W3" charset="0"/>
                <a:cs typeface="+mn-cs"/>
                <a:sym typeface="Arial" charset="0"/>
              </a:endParaRPr>
            </a:p>
          </p:txBody>
        </p:sp>
        <p:sp>
          <p:nvSpPr>
            <p:cNvPr id="27" name="Freeform 4">
              <a:hlinkClick r:id="rId12" tooltip="Aura"/>
              <a:hlinkHover r:id="rId13"/>
            </p:cNvPr>
            <p:cNvSpPr>
              <a:spLocks/>
            </p:cNvSpPr>
            <p:nvPr/>
          </p:nvSpPr>
          <p:spPr bwMode="auto">
            <a:xfrm>
              <a:off x="114" y="690"/>
              <a:ext cx="156" cy="66"/>
            </a:xfrm>
            <a:custGeom>
              <a:avLst/>
              <a:gdLst>
                <a:gd name="T0" fmla="*/ 156 w 156"/>
                <a:gd name="T1" fmla="*/ 0 h 66"/>
                <a:gd name="T2" fmla="*/ 156 w 156"/>
                <a:gd name="T3" fmla="*/ 24 h 66"/>
                <a:gd name="T4" fmla="*/ 12 w 156"/>
                <a:gd name="T5" fmla="*/ 66 h 66"/>
                <a:gd name="T6" fmla="*/ 0 w 156"/>
                <a:gd name="T7" fmla="*/ 54 h 66"/>
                <a:gd name="T8" fmla="*/ 24 w 156"/>
                <a:gd name="T9" fmla="*/ 24 h 66"/>
                <a:gd name="T10" fmla="*/ 156 w 156"/>
                <a:gd name="T11" fmla="*/ 0 h 66"/>
                <a:gd name="T12" fmla="*/ 0 60000 65536"/>
                <a:gd name="T13" fmla="*/ 0 60000 65536"/>
                <a:gd name="T14" fmla="*/ 0 60000 65536"/>
                <a:gd name="T15" fmla="*/ 0 60000 65536"/>
                <a:gd name="T16" fmla="*/ 0 60000 65536"/>
                <a:gd name="T17" fmla="*/ 0 60000 65536"/>
                <a:gd name="T18" fmla="*/ 0 w 156"/>
                <a:gd name="T19" fmla="*/ 0 h 66"/>
                <a:gd name="T20" fmla="*/ 156 w 156"/>
                <a:gd name="T21" fmla="*/ 66 h 66"/>
              </a:gdLst>
              <a:ahLst/>
              <a:cxnLst>
                <a:cxn ang="T12">
                  <a:pos x="T0" y="T1"/>
                </a:cxn>
                <a:cxn ang="T13">
                  <a:pos x="T2" y="T3"/>
                </a:cxn>
                <a:cxn ang="T14">
                  <a:pos x="T4" y="T5"/>
                </a:cxn>
                <a:cxn ang="T15">
                  <a:pos x="T6" y="T7"/>
                </a:cxn>
                <a:cxn ang="T16">
                  <a:pos x="T8" y="T9"/>
                </a:cxn>
                <a:cxn ang="T17">
                  <a:pos x="T10" y="T11"/>
                </a:cxn>
              </a:cxnLst>
              <a:rect l="T18" t="T19" r="T20" b="T21"/>
              <a:pathLst>
                <a:path w="156" h="66">
                  <a:moveTo>
                    <a:pt x="156" y="0"/>
                  </a:moveTo>
                  <a:lnTo>
                    <a:pt x="156" y="24"/>
                  </a:lnTo>
                  <a:lnTo>
                    <a:pt x="12" y="66"/>
                  </a:lnTo>
                  <a:lnTo>
                    <a:pt x="0" y="54"/>
                  </a:lnTo>
                  <a:lnTo>
                    <a:pt x="24" y="24"/>
                  </a:lnTo>
                  <a:lnTo>
                    <a:pt x="156" y="0"/>
                  </a:lnTo>
                  <a:close/>
                </a:path>
              </a:pathLst>
            </a:custGeom>
            <a:noFill/>
            <a:ln w="9525">
              <a:noFill/>
              <a:round/>
              <a:headEnd/>
              <a:tailEnd/>
            </a:ln>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000000"/>
                </a:solidFill>
                <a:effectLst/>
                <a:uLnTx/>
                <a:uFillTx/>
                <a:latin typeface="Times New Roman" pitchFamily="18" charset="0"/>
                <a:ea typeface="ヒラギノ角ゴ ProN W3" charset="0"/>
                <a:cs typeface="+mn-cs"/>
                <a:sym typeface="Arial" charset="0"/>
              </a:endParaRPr>
            </a:p>
          </p:txBody>
        </p:sp>
      </p:grpSp>
      <p:pic>
        <p:nvPicPr>
          <p:cNvPr id="5" name="Picture 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06780" y="1146251"/>
            <a:ext cx="2312969" cy="2312969"/>
          </a:xfrm>
          <a:prstGeom prst="rect">
            <a:avLst/>
          </a:prstGeom>
        </p:spPr>
      </p:pic>
      <p:sp>
        <p:nvSpPr>
          <p:cNvPr id="33" name="TextBox 32"/>
          <p:cNvSpPr txBox="1"/>
          <p:nvPr/>
        </p:nvSpPr>
        <p:spPr>
          <a:xfrm>
            <a:off x="5946761" y="6357370"/>
            <a:ext cx="864404"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ヒラギノ角ゴ ProN W3" charset="0"/>
                <a:cs typeface="Arial" panose="020B0604020202020204" pitchFamily="34" charset="0"/>
                <a:sym typeface="Arial" charset="0"/>
              </a:rPr>
              <a:t>NASA </a:t>
            </a:r>
          </a:p>
        </p:txBody>
      </p:sp>
      <p:pic>
        <p:nvPicPr>
          <p:cNvPr id="8" name="Picture 7"/>
          <p:cNvPicPr>
            <a:picLocks noChangeAspect="1"/>
          </p:cNvPicPr>
          <p:nvPr/>
        </p:nvPicPr>
        <p:blipFill rotWithShape="1">
          <a:blip r:embed="rId15"/>
          <a:srcRect t="11288" r="10094"/>
          <a:stretch/>
        </p:blipFill>
        <p:spPr>
          <a:xfrm>
            <a:off x="5257800" y="1219200"/>
            <a:ext cx="3653785" cy="2399733"/>
          </a:xfrm>
          <a:prstGeom prst="rect">
            <a:avLst/>
          </a:prstGeom>
        </p:spPr>
      </p:pic>
      <p:pic>
        <p:nvPicPr>
          <p:cNvPr id="6" name="Picture 5"/>
          <p:cNvPicPr>
            <a:picLocks noChangeAspect="1"/>
          </p:cNvPicPr>
          <p:nvPr/>
        </p:nvPicPr>
        <p:blipFill>
          <a:blip r:embed="rId16"/>
          <a:stretch>
            <a:fillRect/>
          </a:stretch>
        </p:blipFill>
        <p:spPr>
          <a:xfrm>
            <a:off x="2438400" y="2209800"/>
            <a:ext cx="3149600" cy="2362200"/>
          </a:xfrm>
          <a:prstGeom prst="rect">
            <a:avLst/>
          </a:prstGeom>
        </p:spPr>
      </p:pic>
      <p:pic>
        <p:nvPicPr>
          <p:cNvPr id="11" name="Picture 10" descr="640px-Yellowscan_LIDAR_on_OnyxStar_FOX-C8_HD.jpg"/>
          <p:cNvPicPr>
            <a:picLocks noChangeAspect="1"/>
          </p:cNvPicPr>
          <p:nvPr/>
        </p:nvPicPr>
        <p:blipFill rotWithShape="1">
          <a:blip r:embed="rId17">
            <a:extLst>
              <a:ext uri="{28A0092B-C50C-407E-A947-70E740481C1C}">
                <a14:useLocalDpi xmlns:a14="http://schemas.microsoft.com/office/drawing/2010/main" val="0"/>
              </a:ext>
            </a:extLst>
          </a:blip>
          <a:srcRect l="14165" t="12275" r="15160" b="29451"/>
          <a:stretch/>
        </p:blipFill>
        <p:spPr>
          <a:xfrm>
            <a:off x="152400" y="4495800"/>
            <a:ext cx="3928706" cy="2156190"/>
          </a:xfrm>
          <a:prstGeom prst="rect">
            <a:avLst/>
          </a:prstGeom>
        </p:spPr>
      </p:pic>
    </p:spTree>
    <p:extLst>
      <p:ext uri="{BB962C8B-B14F-4D97-AF65-F5344CB8AC3E}">
        <p14:creationId xmlns:p14="http://schemas.microsoft.com/office/powerpoint/2010/main" val="2453282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body" idx="1"/>
          </p:nvPr>
        </p:nvSpPr>
        <p:spPr>
          <a:xfrm>
            <a:off x="0" y="1066800"/>
            <a:ext cx="5410200" cy="5410200"/>
          </a:xfrm>
        </p:spPr>
        <p:txBody>
          <a:bodyPr anchor="t"/>
          <a:lstStyle/>
          <a:p>
            <a:pPr marL="317500" indent="0" eaLnBrk="1" hangingPunct="1">
              <a:buNone/>
              <a:defRPr/>
            </a:pPr>
            <a:r>
              <a:rPr lang="en-US" i="1" dirty="0"/>
              <a:t>Similar technology, different platforms:</a:t>
            </a:r>
            <a:endParaRPr lang="en-US" sz="1400" i="1" dirty="0"/>
          </a:p>
          <a:p>
            <a:pPr marL="317500" indent="0" eaLnBrk="1" hangingPunct="1">
              <a:buNone/>
              <a:defRPr/>
            </a:pPr>
            <a:r>
              <a:rPr lang="en-US" dirty="0"/>
              <a:t>Terrestrial Laser Scanning (TLS) </a:t>
            </a:r>
          </a:p>
          <a:p>
            <a:pPr marL="762000" lvl="1" indent="0" eaLnBrk="1" hangingPunct="1">
              <a:buNone/>
              <a:defRPr/>
            </a:pPr>
            <a:r>
              <a:rPr lang="en-US" dirty="0"/>
              <a:t>- Also called ground based </a:t>
            </a:r>
            <a:r>
              <a:rPr lang="en-US" dirty="0" err="1"/>
              <a:t>lidar</a:t>
            </a:r>
            <a:r>
              <a:rPr lang="en-US" dirty="0"/>
              <a:t> or T-</a:t>
            </a:r>
            <a:r>
              <a:rPr lang="en-US" dirty="0" err="1"/>
              <a:t>lidar</a:t>
            </a:r>
            <a:r>
              <a:rPr lang="en-US" dirty="0"/>
              <a:t>.  </a:t>
            </a:r>
          </a:p>
          <a:p>
            <a:pPr marL="317500" indent="0" eaLnBrk="1" hangingPunct="1">
              <a:buNone/>
              <a:defRPr/>
            </a:pPr>
            <a:r>
              <a:rPr lang="en-US" dirty="0"/>
              <a:t>Laser scanning moving ground based platform = Mobile Laser Scanning (MLS).</a:t>
            </a:r>
          </a:p>
          <a:p>
            <a:pPr marL="317500" indent="0" eaLnBrk="1" hangingPunct="1">
              <a:buNone/>
              <a:defRPr/>
            </a:pPr>
            <a:r>
              <a:rPr lang="en-US" dirty="0"/>
              <a:t>Laser scanning from airborne platform = Airborne Laser Scanning (ALS).</a:t>
            </a:r>
          </a:p>
        </p:txBody>
      </p:sp>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r="12128"/>
          <a:stretch/>
        </p:blipFill>
        <p:spPr bwMode="auto">
          <a:xfrm>
            <a:off x="5863565" y="850900"/>
            <a:ext cx="3204235" cy="2730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round/>
                <a:headEnd/>
                <a:tailEnd/>
              </a14:hiddenLine>
            </a:ext>
          </a:extLst>
        </p:spPr>
      </p:pic>
      <p:sp>
        <p:nvSpPr>
          <p:cNvPr id="7" name="Rectangle 1"/>
          <p:cNvSpPr txBox="1">
            <a:spLocks noChangeArrowheads="1"/>
          </p:cNvSpPr>
          <p:nvPr/>
        </p:nvSpPr>
        <p:spPr bwMode="auto">
          <a:xfrm>
            <a:off x="3581400" y="12700"/>
            <a:ext cx="5410200" cy="673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50800" bIns="50800" numCol="1" anchor="ctr" anchorCtr="0" compatLnSpc="1">
            <a:prstTxWarp prst="textNoShape">
              <a:avLst/>
            </a:prstTxWarp>
          </a:bodyPr>
          <a:lstStyle>
            <a:lvl1pPr algn="ctr" rtl="0" eaLnBrk="0" fontAlgn="base" hangingPunct="0">
              <a:spcBef>
                <a:spcPct val="0"/>
              </a:spcBef>
              <a:spcAft>
                <a:spcPct val="0"/>
              </a:spcAft>
              <a:defRPr sz="2600">
                <a:solidFill>
                  <a:srgbClr val="FFFFFF"/>
                </a:solidFill>
                <a:latin typeface="+mj-lt"/>
                <a:ea typeface="+mj-ea"/>
                <a:cs typeface="+mj-cs"/>
                <a:sym typeface="Arial Bold" charset="0"/>
              </a:defRPr>
            </a:lvl1pPr>
            <a:lvl2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2pPr>
            <a:lvl3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3pPr>
            <a:lvl4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4pPr>
            <a:lvl5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5pPr>
            <a:lvl6pPr marL="4572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6pPr>
            <a:lvl7pPr marL="9144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7pPr>
            <a:lvl8pPr marL="13716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8pPr>
            <a:lvl9pPr marL="18288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9pPr>
          </a:lstStyle>
          <a:p>
            <a:pPr marL="55563" marR="0" lvl="0" indent="0" algn="r" defTabSz="914400" rtl="0" eaLnBrk="1" fontAlgn="base" latinLnBrk="0" hangingPunct="1">
              <a:lnSpc>
                <a:spcPts val="4425"/>
              </a:lnSpc>
              <a:spcBef>
                <a:spcPct val="0"/>
              </a:spcBef>
              <a:spcAft>
                <a:spcPct val="0"/>
              </a:spcAft>
              <a:buClrTx/>
              <a:buSzTx/>
              <a:buFontTx/>
              <a:buNone/>
              <a:tabLst/>
              <a:defRPr/>
            </a:pPr>
            <a:r>
              <a:rPr kumimoji="0" lang="en-US" sz="2400" b="0" i="1" u="none" strike="noStrike" kern="0" cap="none" spc="0" normalizeH="0" baseline="0" noProof="0" dirty="0">
                <a:ln>
                  <a:noFill/>
                </a:ln>
                <a:solidFill>
                  <a:srgbClr val="FFFFFF"/>
                </a:solidFill>
                <a:effectLst/>
                <a:uLnTx/>
                <a:uFillTx/>
                <a:latin typeface="Arial" panose="020B0604020202020204" pitchFamily="34" charset="0"/>
                <a:ea typeface="ヒラギノ角ゴ ProN W6"/>
                <a:cs typeface="Arial" panose="020B0604020202020204" pitchFamily="34" charset="0"/>
                <a:sym typeface="Gill Sans" charset="0"/>
              </a:rPr>
              <a:t>Light Detection and Ranging (</a:t>
            </a:r>
            <a:r>
              <a:rPr kumimoji="0" lang="en-US" sz="2400" b="0" i="1" u="none" strike="noStrike" kern="0" cap="none" spc="0" normalizeH="0" baseline="0" noProof="0" dirty="0" err="1">
                <a:ln>
                  <a:noFill/>
                </a:ln>
                <a:solidFill>
                  <a:srgbClr val="FFFFFF"/>
                </a:solidFill>
                <a:effectLst/>
                <a:uLnTx/>
                <a:uFillTx/>
                <a:latin typeface="Arial" panose="020B0604020202020204" pitchFamily="34" charset="0"/>
                <a:ea typeface="ヒラギノ角ゴ ProN W6"/>
                <a:cs typeface="Arial" panose="020B0604020202020204" pitchFamily="34" charset="0"/>
                <a:sym typeface="Gill Sans" charset="0"/>
              </a:rPr>
              <a:t>lidar</a:t>
            </a:r>
            <a:r>
              <a:rPr kumimoji="0" lang="en-US" sz="2400" b="0" i="1" u="none" strike="noStrike" kern="0" cap="none" spc="0" normalizeH="0" baseline="0" noProof="0" dirty="0">
                <a:ln>
                  <a:noFill/>
                </a:ln>
                <a:solidFill>
                  <a:srgbClr val="FFFFFF"/>
                </a:solidFill>
                <a:effectLst/>
                <a:uLnTx/>
                <a:uFillTx/>
                <a:latin typeface="Arial" panose="020B0604020202020204" pitchFamily="34" charset="0"/>
                <a:ea typeface="ヒラギノ角ゴ ProN W6"/>
                <a:cs typeface="Arial" panose="020B0604020202020204" pitchFamily="34" charset="0"/>
                <a:sym typeface="Gill Sans" charset="0"/>
              </a:rPr>
              <a:t>)</a:t>
            </a:r>
          </a:p>
        </p:txBody>
      </p:sp>
      <p:pic>
        <p:nvPicPr>
          <p:cNvPr id="8" name="Picture 7"/>
          <p:cNvPicPr>
            <a:picLocks noChangeAspect="1"/>
          </p:cNvPicPr>
          <p:nvPr/>
        </p:nvPicPr>
        <p:blipFill rotWithShape="1">
          <a:blip r:embed="rId4"/>
          <a:srcRect t="11288" r="10094"/>
          <a:stretch/>
        </p:blipFill>
        <p:spPr>
          <a:xfrm>
            <a:off x="5334000" y="4191000"/>
            <a:ext cx="3653785" cy="2399733"/>
          </a:xfrm>
          <a:prstGeom prst="rect">
            <a:avLst/>
          </a:prstGeom>
        </p:spPr>
      </p:pic>
    </p:spTree>
    <p:extLst>
      <p:ext uri="{BB962C8B-B14F-4D97-AF65-F5344CB8AC3E}">
        <p14:creationId xmlns:p14="http://schemas.microsoft.com/office/powerpoint/2010/main" val="3741010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7" name="Picture 1"/>
          <p:cNvPicPr>
            <a:picLocks noChangeArrowheads="1"/>
          </p:cNvPicPr>
          <p:nvPr/>
        </p:nvPicPr>
        <p:blipFill rotWithShape="1">
          <a:blip r:embed="rId3">
            <a:extLst>
              <a:ext uri="{28A0092B-C50C-407E-A947-70E740481C1C}">
                <a14:useLocalDpi xmlns:a14="http://schemas.microsoft.com/office/drawing/2010/main" val="0"/>
              </a:ext>
            </a:extLst>
          </a:blip>
          <a:srcRect r="64982"/>
          <a:stretch/>
        </p:blipFill>
        <p:spPr bwMode="auto">
          <a:xfrm>
            <a:off x="1509712" y="1033679"/>
            <a:ext cx="2463800" cy="1971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Lst>
        </p:spPr>
      </p:pic>
      <p:graphicFrame>
        <p:nvGraphicFramePr>
          <p:cNvPr id="30724" name="Group 4"/>
          <p:cNvGraphicFramePr>
            <a:graphicFrameLocks noGrp="1"/>
          </p:cNvGraphicFramePr>
          <p:nvPr>
            <p:extLst/>
          </p:nvPr>
        </p:nvGraphicFramePr>
        <p:xfrm>
          <a:off x="214313" y="3048000"/>
          <a:ext cx="8572500" cy="3297239"/>
        </p:xfrm>
        <a:graphic>
          <a:graphicData uri="http://schemas.openxmlformats.org/drawingml/2006/table">
            <a:tbl>
              <a:tblPr/>
              <a:tblGrid>
                <a:gridCol w="1558925">
                  <a:extLst>
                    <a:ext uri="{9D8B030D-6E8A-4147-A177-3AD203B41FA5}">
                      <a16:colId xmlns:a16="http://schemas.microsoft.com/office/drawing/2014/main" val="20000"/>
                    </a:ext>
                  </a:extLst>
                </a:gridCol>
                <a:gridCol w="1774825">
                  <a:extLst>
                    <a:ext uri="{9D8B030D-6E8A-4147-A177-3AD203B41FA5}">
                      <a16:colId xmlns:a16="http://schemas.microsoft.com/office/drawing/2014/main" val="20001"/>
                    </a:ext>
                  </a:extLst>
                </a:gridCol>
                <a:gridCol w="1863725">
                  <a:extLst>
                    <a:ext uri="{9D8B030D-6E8A-4147-A177-3AD203B41FA5}">
                      <a16:colId xmlns:a16="http://schemas.microsoft.com/office/drawing/2014/main" val="20002"/>
                    </a:ext>
                  </a:extLst>
                </a:gridCol>
                <a:gridCol w="1714500">
                  <a:extLst>
                    <a:ext uri="{9D8B030D-6E8A-4147-A177-3AD203B41FA5}">
                      <a16:colId xmlns:a16="http://schemas.microsoft.com/office/drawing/2014/main" val="20003"/>
                    </a:ext>
                  </a:extLst>
                </a:gridCol>
                <a:gridCol w="1660525">
                  <a:extLst>
                    <a:ext uri="{9D8B030D-6E8A-4147-A177-3AD203B41FA5}">
                      <a16:colId xmlns:a16="http://schemas.microsoft.com/office/drawing/2014/main" val="20004"/>
                    </a:ext>
                  </a:extLst>
                </a:gridCol>
              </a:tblGrid>
              <a:tr h="887413">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dirty="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System: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Spaceborne</a:t>
                      </a:r>
                    </a:p>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(e.g. GLAS)</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High Altitude (e.g. LVIS)</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Airborne (ALS)</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Terrestrial</a:t>
                      </a:r>
                    </a:p>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(TLS)</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44513">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Altitude:</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600 km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10 km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1 km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1 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44513">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dirty="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Footprint:</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60 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15 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25 cm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dirty="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1–10 cm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320800">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Vertical Accuracy</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dirty="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15cm to 10m </a:t>
                      </a:r>
                      <a:r>
                        <a:rPr kumimoji="0" lang="en-US" sz="1200" b="0" i="0" u="none" strike="noStrike" cap="none" normalizeH="0" baseline="0" dirty="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depends on slope</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50/100 cm</a:t>
                      </a:r>
                    </a:p>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1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bare ground/</a:t>
                      </a:r>
                    </a:p>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1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vegetation</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20 cm</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2200" b="0" i="0" u="none" strike="noStrike" cap="none" normalizeH="0" baseline="0" dirty="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1–10 cm</a:t>
                      </a:r>
                    </a:p>
                    <a:p>
                      <a:pPr marL="26988" marR="0" lvl="0" indent="0" algn="ctr" defTabSz="914400" rtl="0" eaLnBrk="1" fontAlgn="base" latinLnBrk="0" hangingPunct="1">
                        <a:lnSpc>
                          <a:spcPct val="100000"/>
                        </a:lnSpc>
                        <a:spcBef>
                          <a:spcPct val="0"/>
                        </a:spcBef>
                        <a:spcAft>
                          <a:spcPct val="0"/>
                        </a:spcAft>
                        <a:buClr>
                          <a:srgbClr val="6B2305"/>
                        </a:buClr>
                        <a:buSzPct val="171000"/>
                        <a:buFont typeface="Gill Sans" charset="0"/>
                        <a:buNone/>
                        <a:tabLst/>
                      </a:pPr>
                      <a:r>
                        <a:rPr kumimoji="0" lang="en-US" sz="1200" b="0" i="0" u="none" strike="noStrike" cap="none" normalizeH="0" baseline="0" dirty="0">
                          <a:ln>
                            <a:noFill/>
                          </a:ln>
                          <a:solidFill>
                            <a:schemeClr val="tx1"/>
                          </a:solidFill>
                          <a:effectLst>
                            <a:outerShdw blurRad="38100" dist="38100" dir="2700000" algn="tl">
                              <a:srgbClr val="DDDDDD"/>
                            </a:outerShdw>
                          </a:effectLst>
                          <a:latin typeface="Helvetica Neue Light" charset="0"/>
                          <a:ea typeface="ヒラギノ角ゴ ProN W3" charset="0"/>
                          <a:cs typeface="Helvetica Neue Light" charset="0"/>
                          <a:sym typeface="Helvetica Neue Light" charset="0"/>
                        </a:rPr>
                        <a:t>Depends on range, which is few meters to 2 km or more</a:t>
                      </a:r>
                    </a:p>
                  </a:txBody>
                  <a:tcPr marL="50800" marR="50800" marT="50800" marB="50800" anchor="ctr" horzOverflow="overflow">
                    <a:lnL w="25400" cap="flat" cmpd="sng" algn="ctr">
                      <a:solidFill>
                        <a:srgbClr val="000000"/>
                      </a:solidFill>
                      <a:prstDash val="solid"/>
                      <a:round/>
                      <a:headEnd type="none" w="med" len="med"/>
                      <a:tailEnd type="none" w="med" len="med"/>
                    </a:lnL>
                    <a:lnR w="254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6" name="Rectangle 1"/>
          <p:cNvSpPr txBox="1">
            <a:spLocks noChangeArrowheads="1"/>
          </p:cNvSpPr>
          <p:nvPr/>
        </p:nvSpPr>
        <p:spPr bwMode="auto">
          <a:xfrm>
            <a:off x="3581400" y="12700"/>
            <a:ext cx="5410200" cy="673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50800" bIns="50800" numCol="1" anchor="ctr" anchorCtr="0" compatLnSpc="1">
            <a:prstTxWarp prst="textNoShape">
              <a:avLst/>
            </a:prstTxWarp>
          </a:bodyPr>
          <a:lstStyle>
            <a:lvl1pPr algn="ctr" rtl="0" eaLnBrk="0" fontAlgn="base" hangingPunct="0">
              <a:spcBef>
                <a:spcPct val="0"/>
              </a:spcBef>
              <a:spcAft>
                <a:spcPct val="0"/>
              </a:spcAft>
              <a:defRPr sz="2600">
                <a:solidFill>
                  <a:srgbClr val="FFFFFF"/>
                </a:solidFill>
                <a:latin typeface="+mj-lt"/>
                <a:ea typeface="+mj-ea"/>
                <a:cs typeface="+mj-cs"/>
                <a:sym typeface="Arial Bold" charset="0"/>
              </a:defRPr>
            </a:lvl1pPr>
            <a:lvl2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2pPr>
            <a:lvl3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3pPr>
            <a:lvl4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4pPr>
            <a:lvl5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5pPr>
            <a:lvl6pPr marL="4572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6pPr>
            <a:lvl7pPr marL="9144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7pPr>
            <a:lvl8pPr marL="13716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8pPr>
            <a:lvl9pPr marL="18288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9pPr>
          </a:lstStyle>
          <a:p>
            <a:pPr marL="55563" marR="0" lvl="0" indent="0" algn="r" defTabSz="914400" rtl="0" eaLnBrk="1" fontAlgn="base" latinLnBrk="0" hangingPunct="1">
              <a:lnSpc>
                <a:spcPts val="4425"/>
              </a:lnSpc>
              <a:spcBef>
                <a:spcPct val="0"/>
              </a:spcBef>
              <a:spcAft>
                <a:spcPct val="0"/>
              </a:spcAft>
              <a:buClrTx/>
              <a:buSzTx/>
              <a:buFontTx/>
              <a:buNone/>
              <a:tabLst/>
              <a:defRPr/>
            </a:pPr>
            <a:r>
              <a:rPr kumimoji="0" lang="en-US" sz="2400" b="0" i="1" u="none" strike="noStrike" kern="0" cap="none" spc="0" normalizeH="0" baseline="0" noProof="0" dirty="0">
                <a:ln>
                  <a:noFill/>
                </a:ln>
                <a:solidFill>
                  <a:srgbClr val="FFFFFF"/>
                </a:solidFill>
                <a:effectLst/>
                <a:uLnTx/>
                <a:uFillTx/>
                <a:latin typeface="Arial" panose="020B0604020202020204" pitchFamily="34" charset="0"/>
                <a:ea typeface="ヒラギノ角ゴ ProN W6"/>
                <a:cs typeface="Arial" panose="020B0604020202020204" pitchFamily="34" charset="0"/>
                <a:sym typeface="Gill Sans" charset="0"/>
              </a:rPr>
              <a:t>Light Detection and Ranging (</a:t>
            </a:r>
            <a:r>
              <a:rPr kumimoji="0" lang="en-US" sz="2400" b="0" i="1" u="none" strike="noStrike" kern="0" cap="none" spc="0" normalizeH="0" baseline="0" noProof="0" dirty="0" err="1">
                <a:ln>
                  <a:noFill/>
                </a:ln>
                <a:solidFill>
                  <a:srgbClr val="FFFFFF"/>
                </a:solidFill>
                <a:effectLst/>
                <a:uLnTx/>
                <a:uFillTx/>
                <a:latin typeface="Arial" panose="020B0604020202020204" pitchFamily="34" charset="0"/>
                <a:ea typeface="ヒラギノ角ゴ ProN W6"/>
                <a:cs typeface="Arial" panose="020B0604020202020204" pitchFamily="34" charset="0"/>
                <a:sym typeface="Gill Sans" charset="0"/>
              </a:rPr>
              <a:t>lidar</a:t>
            </a:r>
            <a:r>
              <a:rPr kumimoji="0" lang="en-US" sz="2400" b="0" i="1" u="none" strike="noStrike" kern="0" cap="none" spc="0" normalizeH="0" baseline="0" noProof="0" dirty="0">
                <a:ln>
                  <a:noFill/>
                </a:ln>
                <a:solidFill>
                  <a:srgbClr val="FFFFFF"/>
                </a:solidFill>
                <a:effectLst/>
                <a:uLnTx/>
                <a:uFillTx/>
                <a:latin typeface="Arial" panose="020B0604020202020204" pitchFamily="34" charset="0"/>
                <a:ea typeface="ヒラギノ角ゴ ProN W6"/>
                <a:cs typeface="Arial" panose="020B0604020202020204" pitchFamily="34" charset="0"/>
                <a:sym typeface="Gill Sans" charset="0"/>
              </a:rPr>
              <a:t>)</a:t>
            </a:r>
          </a:p>
        </p:txBody>
      </p:sp>
      <p:sp>
        <p:nvSpPr>
          <p:cNvPr id="7" name="TextBox 6"/>
          <p:cNvSpPr txBox="1"/>
          <p:nvPr/>
        </p:nvSpPr>
        <p:spPr>
          <a:xfrm>
            <a:off x="11289" y="6466090"/>
            <a:ext cx="1680781" cy="3693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ヒラギノ角ゴ ProN W3"/>
                <a:cs typeface="Arial" panose="020B0604020202020204" pitchFamily="34" charset="0"/>
                <a:sym typeface="Arial" charset="0"/>
              </a:rPr>
              <a:t>GLAS/ICESAT</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31413"/>
          <a:stretch/>
        </p:blipFill>
        <p:spPr>
          <a:xfrm>
            <a:off x="4495800" y="851038"/>
            <a:ext cx="1981200" cy="2207300"/>
          </a:xfrm>
          <a:prstGeom prst="rect">
            <a:avLst/>
          </a:prstGeom>
        </p:spPr>
      </p:pic>
      <p:pic>
        <p:nvPicPr>
          <p:cNvPr id="8" name="Picture 5" descr="Screen shot 2013-10-24 at 10.59.53 PM.png"/>
          <p:cNvPicPr>
            <a:picLocks noChangeAspect="1"/>
          </p:cNvPicPr>
          <p:nvPr/>
        </p:nvPicPr>
        <p:blipFill rotWithShape="1">
          <a:blip r:embed="rId5">
            <a:extLst>
              <a:ext uri="{28A0092B-C50C-407E-A947-70E740481C1C}">
                <a14:useLocalDpi xmlns:a14="http://schemas.microsoft.com/office/drawing/2010/main" val="0"/>
              </a:ext>
            </a:extLst>
          </a:blip>
          <a:srcRect l="18799" r="38097"/>
          <a:stretch/>
        </p:blipFill>
        <p:spPr bwMode="auto">
          <a:xfrm>
            <a:off x="7315200" y="826637"/>
            <a:ext cx="1227625" cy="21611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643322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612423" y="1463040"/>
            <a:ext cx="3505200" cy="4770537"/>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rPr>
              <a:t>Discrete pulse = binary yes- or-no return</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rPr>
              <a:t>Full waveform = digitized backscatter waveform</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rPr>
              <a:t>Benefits of full waveform?</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rPr>
              <a:t>More resolution between pulse width ambiguity</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rPr>
              <a:t>Spectral property information</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rPr>
              <a:t>Improved fitting of geometrically defined targets.</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Arial" charset="0"/>
              <a:ea typeface="ヒラギノ角ゴ ProN W3" charset="0"/>
              <a:sym typeface="Arial" charset="0"/>
            </a:endParaRPr>
          </a:p>
        </p:txBody>
      </p:sp>
      <p:sp>
        <p:nvSpPr>
          <p:cNvPr id="6" name="Rectangle 1"/>
          <p:cNvSpPr txBox="1">
            <a:spLocks noChangeArrowheads="1"/>
          </p:cNvSpPr>
          <p:nvPr/>
        </p:nvSpPr>
        <p:spPr bwMode="auto">
          <a:xfrm>
            <a:off x="3581400" y="12700"/>
            <a:ext cx="5410200" cy="673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50800" tIns="50800" rIns="50800" bIns="50800" numCol="1" anchor="ctr" anchorCtr="0" compatLnSpc="1">
            <a:prstTxWarp prst="textNoShape">
              <a:avLst/>
            </a:prstTxWarp>
          </a:bodyPr>
          <a:lstStyle>
            <a:lvl1pPr algn="ctr" rtl="0" eaLnBrk="0" fontAlgn="base" hangingPunct="0">
              <a:spcBef>
                <a:spcPct val="0"/>
              </a:spcBef>
              <a:spcAft>
                <a:spcPct val="0"/>
              </a:spcAft>
              <a:defRPr sz="2600">
                <a:solidFill>
                  <a:srgbClr val="FFFFFF"/>
                </a:solidFill>
                <a:latin typeface="+mj-lt"/>
                <a:ea typeface="+mj-ea"/>
                <a:cs typeface="+mj-cs"/>
                <a:sym typeface="Arial Bold" charset="0"/>
              </a:defRPr>
            </a:lvl1pPr>
            <a:lvl2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2pPr>
            <a:lvl3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3pPr>
            <a:lvl4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4pPr>
            <a:lvl5pPr algn="ctr" rtl="0" eaLnBrk="0" fontAlgn="base" hangingPunct="0">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5pPr>
            <a:lvl6pPr marL="4572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6pPr>
            <a:lvl7pPr marL="9144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7pPr>
            <a:lvl8pPr marL="13716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8pPr>
            <a:lvl9pPr marL="1828800" algn="ctr" rtl="0" fontAlgn="base">
              <a:spcBef>
                <a:spcPct val="0"/>
              </a:spcBef>
              <a:spcAft>
                <a:spcPct val="0"/>
              </a:spcAft>
              <a:defRPr sz="2600">
                <a:solidFill>
                  <a:srgbClr val="FFFFFF"/>
                </a:solidFill>
                <a:latin typeface="Arial Bold" charset="0"/>
                <a:ea typeface="ヒラギノ角ゴ ProN W6" charset="0"/>
                <a:cs typeface="ヒラギノ角ゴ ProN W6" charset="0"/>
                <a:sym typeface="Arial Bold" charset="0"/>
              </a:defRPr>
            </a:lvl9pPr>
          </a:lstStyle>
          <a:p>
            <a:pPr marL="55563" marR="0" lvl="0" indent="0" algn="r" defTabSz="914400" rtl="0" eaLnBrk="1" fontAlgn="base" latinLnBrk="0" hangingPunct="1">
              <a:lnSpc>
                <a:spcPts val="4425"/>
              </a:lnSpc>
              <a:spcBef>
                <a:spcPct val="0"/>
              </a:spcBef>
              <a:spcAft>
                <a:spcPct val="0"/>
              </a:spcAft>
              <a:buClrTx/>
              <a:buSzTx/>
              <a:buFontTx/>
              <a:buNone/>
              <a:tabLst/>
              <a:defRPr/>
            </a:pPr>
            <a:r>
              <a:rPr kumimoji="0" lang="en-US" sz="2400" b="0" i="1" u="none" strike="noStrike" kern="0" cap="none" spc="0" normalizeH="0" baseline="0" noProof="0" dirty="0">
                <a:ln>
                  <a:noFill/>
                </a:ln>
                <a:solidFill>
                  <a:srgbClr val="FFFFFF"/>
                </a:solidFill>
                <a:effectLst/>
                <a:uLnTx/>
                <a:uFillTx/>
                <a:latin typeface="Arial" panose="020B0604020202020204" pitchFamily="34" charset="0"/>
                <a:ea typeface="ヒラギノ角ゴ ProN W3"/>
                <a:cs typeface="Arial" panose="020B0604020202020204" pitchFamily="34" charset="0"/>
                <a:sym typeface="Gill Sans" charset="0"/>
              </a:rPr>
              <a:t>Discrete pulse and full waveform</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463040"/>
            <a:ext cx="5068834" cy="4834138"/>
          </a:xfrm>
          <a:prstGeom prst="rect">
            <a:avLst/>
          </a:prstGeom>
        </p:spPr>
      </p:pic>
    </p:spTree>
    <p:extLst>
      <p:ext uri="{BB962C8B-B14F-4D97-AF65-F5344CB8AC3E}">
        <p14:creationId xmlns:p14="http://schemas.microsoft.com/office/powerpoint/2010/main" val="221611087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37.3|25.4|17.1"/>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1002</Words>
  <Application>Microsoft Macintosh PowerPoint</Application>
  <PresentationFormat>On-screen Show (4:3)</PresentationFormat>
  <Paragraphs>114</Paragraphs>
  <Slides>12</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Gill Sans</vt:lpstr>
      <vt:lpstr>Helvetica Neue Light</vt:lpstr>
      <vt:lpstr>Times New Roman</vt:lpstr>
      <vt:lpstr>Office Theme</vt:lpstr>
      <vt:lpstr>LiDAR</vt:lpstr>
      <vt:lpstr>LiDAR – Light Detection and Ranging</vt:lpstr>
      <vt:lpstr>Light Detection and Ranging (lidar)</vt:lpstr>
      <vt:lpstr>How is range measured? </vt:lpstr>
      <vt:lpstr>Advantages and disadvantages</vt:lpstr>
      <vt:lpstr>A Suite of Lidar Platforms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LiDAR</dc:title>
  <dc:creator>Maurer, Jeremy</dc:creator>
  <cp:lastModifiedBy>Maurer, Jeremy</cp:lastModifiedBy>
  <cp:revision>1</cp:revision>
  <dcterms:created xsi:type="dcterms:W3CDTF">2023-01-09T16:48:36Z</dcterms:created>
  <dcterms:modified xsi:type="dcterms:W3CDTF">2023-01-09T16:48:58Z</dcterms:modified>
</cp:coreProperties>
</file>

<file path=docProps/thumbnail.jpeg>
</file>